
<file path=[Content_Types].xml><?xml version="1.0" encoding="utf-8"?>
<Types xmlns="http://schemas.openxmlformats.org/package/2006/content-types">
  <Default Extension="png" ContentType="image/png"/>
  <Default Extension="mp3" ContentType="audio/m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84" r:id="rId2"/>
    <p:sldMasterId id="2147483909" r:id="rId3"/>
  </p:sldMasterIdLst>
  <p:notesMasterIdLst>
    <p:notesMasterId r:id="rId13"/>
  </p:notesMasterIdLst>
  <p:sldIdLst>
    <p:sldId id="257" r:id="rId4"/>
    <p:sldId id="266" r:id="rId5"/>
    <p:sldId id="269" r:id="rId6"/>
    <p:sldId id="281" r:id="rId7"/>
    <p:sldId id="282" r:id="rId8"/>
    <p:sldId id="283" r:id="rId9"/>
    <p:sldId id="276" r:id="rId10"/>
    <p:sldId id="267" r:id="rId11"/>
    <p:sldId id="265" r:id="rId12"/>
  </p:sldIdLst>
  <p:sldSz cx="12192000" cy="6858000"/>
  <p:notesSz cx="6834188" cy="9979025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1"/>
    <a:srgbClr val="0071BF"/>
    <a:srgbClr val="CFDEF3"/>
    <a:srgbClr val="006DBE"/>
    <a:srgbClr val="0066FF"/>
    <a:srgbClr val="0071C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Objects="1" showGuides="1">
      <p:cViewPr varScale="1">
        <p:scale>
          <a:sx n="69" d="100"/>
          <a:sy n="69" d="100"/>
        </p:scale>
        <p:origin x="832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jp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69B4CCAF-CB9D-490A-9E66-F62AD4049F7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0688" cy="49847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EB7C0C07-F55E-4C10-AC71-1C2200E0D54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70325" y="0"/>
            <a:ext cx="2962275" cy="49847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27A2A230-EB3D-407B-B437-D5C024C2F6CC}" type="datetimeFigureOut">
              <a:rPr lang="zh-CN" altLang="en-US"/>
              <a:pPr>
                <a:defRPr/>
              </a:pPr>
              <a:t>2018/9/24</a:t>
            </a:fld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90488" y="747713"/>
            <a:ext cx="6651625" cy="374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F1223845-3C32-4AF1-A2E1-3658EDBD4EB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2625" y="4740275"/>
            <a:ext cx="5467350" cy="448945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9E766261-6E2B-4087-B430-57F6ECD7964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77375"/>
            <a:ext cx="2960688" cy="500063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C7A04A93-AAA2-4DB2-8930-F4435E2DA25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0325" y="9477375"/>
            <a:ext cx="2962275" cy="500063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D8ECB52F-DE72-4A39-99F1-3BBCFA2365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ECB52F-DE72-4A39-99F1-3BBCFA23651C}" type="slidenum">
              <a:rPr lang="zh-CN" altLang="en-US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28040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072664" cy="1124744"/>
          </a:xfrm>
          <a:prstGeom prst="rect">
            <a:avLst/>
          </a:prstGeom>
        </p:spPr>
      </p:pic>
      <p:pic>
        <p:nvPicPr>
          <p:cNvPr id="2" name="图片 1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203200"/>
            <a:ext cx="12192001" cy="6154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95644" y="1696988"/>
            <a:ext cx="4400710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699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37800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-33338"/>
            <a:ext cx="10972800" cy="113188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27915" y="838201"/>
            <a:ext cx="10972800" cy="48545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81201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3475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092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-33338"/>
            <a:ext cx="10972800" cy="113188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339851"/>
            <a:ext cx="10972800" cy="4854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1039">
            <a:extLst>
              <a:ext uri="{FF2B5EF4-FFF2-40B4-BE49-F238E27FC236}">
                <a16:creationId xmlns:a16="http://schemas.microsoft.com/office/drawing/2014/main" id="{42B850FE-87A6-474F-A954-C78597BAC0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400801"/>
            <a:ext cx="2844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40">
            <a:extLst>
              <a:ext uri="{FF2B5EF4-FFF2-40B4-BE49-F238E27FC236}">
                <a16:creationId xmlns:a16="http://schemas.microsoft.com/office/drawing/2014/main" id="{5B9DBBED-11CA-4635-BBAF-8C72CDC1C4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959600" y="6381751"/>
            <a:ext cx="4800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An Introduction to Database System</a:t>
            </a:r>
          </a:p>
        </p:txBody>
      </p:sp>
    </p:spTree>
    <p:extLst>
      <p:ext uri="{BB962C8B-B14F-4D97-AF65-F5344CB8AC3E}">
        <p14:creationId xmlns:p14="http://schemas.microsoft.com/office/powerpoint/2010/main" val="9540359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039">
            <a:extLst>
              <a:ext uri="{FF2B5EF4-FFF2-40B4-BE49-F238E27FC236}">
                <a16:creationId xmlns:a16="http://schemas.microsoft.com/office/drawing/2014/main" id="{42B850FE-87A6-474F-A954-C78597BAC0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400801"/>
            <a:ext cx="2844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40">
            <a:extLst>
              <a:ext uri="{FF2B5EF4-FFF2-40B4-BE49-F238E27FC236}">
                <a16:creationId xmlns:a16="http://schemas.microsoft.com/office/drawing/2014/main" id="{5B9DBBED-11CA-4635-BBAF-8C72CDC1C4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959600" y="6381751"/>
            <a:ext cx="4800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An Introduction to Database System</a:t>
            </a:r>
          </a:p>
        </p:txBody>
      </p:sp>
    </p:spTree>
    <p:extLst>
      <p:ext uri="{BB962C8B-B14F-4D97-AF65-F5344CB8AC3E}">
        <p14:creationId xmlns:p14="http://schemas.microsoft.com/office/powerpoint/2010/main" val="3829666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571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039">
            <a:extLst>
              <a:ext uri="{FF2B5EF4-FFF2-40B4-BE49-F238E27FC236}">
                <a16:creationId xmlns:a16="http://schemas.microsoft.com/office/drawing/2014/main" id="{42B850FE-87A6-474F-A954-C78597BAC0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400801"/>
            <a:ext cx="2844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040">
            <a:extLst>
              <a:ext uri="{FF2B5EF4-FFF2-40B4-BE49-F238E27FC236}">
                <a16:creationId xmlns:a16="http://schemas.microsoft.com/office/drawing/2014/main" id="{5B9DBBED-11CA-4635-BBAF-8C72CDC1C4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959600" y="6381751"/>
            <a:ext cx="4800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An Introduction to Database System</a:t>
            </a:r>
          </a:p>
        </p:txBody>
      </p:sp>
    </p:spTree>
    <p:extLst>
      <p:ext uri="{BB962C8B-B14F-4D97-AF65-F5344CB8AC3E}">
        <p14:creationId xmlns:p14="http://schemas.microsoft.com/office/powerpoint/2010/main" val="964428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-33338"/>
            <a:ext cx="10972800" cy="113188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039">
            <a:extLst>
              <a:ext uri="{FF2B5EF4-FFF2-40B4-BE49-F238E27FC236}">
                <a16:creationId xmlns:a16="http://schemas.microsoft.com/office/drawing/2014/main" id="{42B850FE-87A6-474F-A954-C78597BAC0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400801"/>
            <a:ext cx="2844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040">
            <a:extLst>
              <a:ext uri="{FF2B5EF4-FFF2-40B4-BE49-F238E27FC236}">
                <a16:creationId xmlns:a16="http://schemas.microsoft.com/office/drawing/2014/main" id="{5B9DBBED-11CA-4635-BBAF-8C72CDC1C4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959600" y="6381751"/>
            <a:ext cx="4800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An Introduction to Database System</a:t>
            </a:r>
          </a:p>
        </p:txBody>
      </p:sp>
    </p:spTree>
    <p:extLst>
      <p:ext uri="{BB962C8B-B14F-4D97-AF65-F5344CB8AC3E}">
        <p14:creationId xmlns:p14="http://schemas.microsoft.com/office/powerpoint/2010/main" val="2157200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39">
            <a:extLst>
              <a:ext uri="{FF2B5EF4-FFF2-40B4-BE49-F238E27FC236}">
                <a16:creationId xmlns:a16="http://schemas.microsoft.com/office/drawing/2014/main" id="{42B850FE-87A6-474F-A954-C78597BAC0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400801"/>
            <a:ext cx="2844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040">
            <a:extLst>
              <a:ext uri="{FF2B5EF4-FFF2-40B4-BE49-F238E27FC236}">
                <a16:creationId xmlns:a16="http://schemas.microsoft.com/office/drawing/2014/main" id="{5B9DBBED-11CA-4635-BBAF-8C72CDC1C4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959600" y="6381751"/>
            <a:ext cx="4800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An Introduction to Database System</a:t>
            </a:r>
          </a:p>
        </p:txBody>
      </p:sp>
    </p:spTree>
    <p:extLst>
      <p:ext uri="{BB962C8B-B14F-4D97-AF65-F5344CB8AC3E}">
        <p14:creationId xmlns:p14="http://schemas.microsoft.com/office/powerpoint/2010/main" val="2648930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21735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039">
            <a:extLst>
              <a:ext uri="{FF2B5EF4-FFF2-40B4-BE49-F238E27FC236}">
                <a16:creationId xmlns:a16="http://schemas.microsoft.com/office/drawing/2014/main" id="{42B850FE-87A6-474F-A954-C78597BAC0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400801"/>
            <a:ext cx="2844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40">
            <a:extLst>
              <a:ext uri="{FF2B5EF4-FFF2-40B4-BE49-F238E27FC236}">
                <a16:creationId xmlns:a16="http://schemas.microsoft.com/office/drawing/2014/main" id="{5B9DBBED-11CA-4635-BBAF-8C72CDC1C4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959600" y="6381751"/>
            <a:ext cx="4800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An Introduction to Database System</a:t>
            </a:r>
          </a:p>
        </p:txBody>
      </p:sp>
    </p:spTree>
    <p:extLst>
      <p:ext uri="{BB962C8B-B14F-4D97-AF65-F5344CB8AC3E}">
        <p14:creationId xmlns:p14="http://schemas.microsoft.com/office/powerpoint/2010/main" val="3113830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039">
            <a:extLst>
              <a:ext uri="{FF2B5EF4-FFF2-40B4-BE49-F238E27FC236}">
                <a16:creationId xmlns:a16="http://schemas.microsoft.com/office/drawing/2014/main" id="{42B850FE-87A6-474F-A954-C78597BAC0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400801"/>
            <a:ext cx="2844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040">
            <a:extLst>
              <a:ext uri="{FF2B5EF4-FFF2-40B4-BE49-F238E27FC236}">
                <a16:creationId xmlns:a16="http://schemas.microsoft.com/office/drawing/2014/main" id="{5B9DBBED-11CA-4635-BBAF-8C72CDC1C4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959600" y="6381751"/>
            <a:ext cx="4800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An Introduction to Database System</a:t>
            </a:r>
          </a:p>
        </p:txBody>
      </p:sp>
    </p:spTree>
    <p:extLst>
      <p:ext uri="{BB962C8B-B14F-4D97-AF65-F5344CB8AC3E}">
        <p14:creationId xmlns:p14="http://schemas.microsoft.com/office/powerpoint/2010/main" val="501980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-33338"/>
            <a:ext cx="10972800" cy="113188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339851"/>
            <a:ext cx="10972800" cy="48545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039">
            <a:extLst>
              <a:ext uri="{FF2B5EF4-FFF2-40B4-BE49-F238E27FC236}">
                <a16:creationId xmlns:a16="http://schemas.microsoft.com/office/drawing/2014/main" id="{42B850FE-87A6-474F-A954-C78597BAC0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400801"/>
            <a:ext cx="2844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40">
            <a:extLst>
              <a:ext uri="{FF2B5EF4-FFF2-40B4-BE49-F238E27FC236}">
                <a16:creationId xmlns:a16="http://schemas.microsoft.com/office/drawing/2014/main" id="{5B9DBBED-11CA-4635-BBAF-8C72CDC1C4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959600" y="6381751"/>
            <a:ext cx="4800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An Introduction to Database System</a:t>
            </a:r>
          </a:p>
        </p:txBody>
      </p:sp>
    </p:spTree>
    <p:extLst>
      <p:ext uri="{BB962C8B-B14F-4D97-AF65-F5344CB8AC3E}">
        <p14:creationId xmlns:p14="http://schemas.microsoft.com/office/powerpoint/2010/main" val="30200849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-33338"/>
            <a:ext cx="2743200" cy="6227763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-33338"/>
            <a:ext cx="8026400" cy="62277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039">
            <a:extLst>
              <a:ext uri="{FF2B5EF4-FFF2-40B4-BE49-F238E27FC236}">
                <a16:creationId xmlns:a16="http://schemas.microsoft.com/office/drawing/2014/main" id="{42B850FE-87A6-474F-A954-C78597BAC0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400801"/>
            <a:ext cx="28448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040">
            <a:extLst>
              <a:ext uri="{FF2B5EF4-FFF2-40B4-BE49-F238E27FC236}">
                <a16:creationId xmlns:a16="http://schemas.microsoft.com/office/drawing/2014/main" id="{5B9DBBED-11CA-4635-BBAF-8C72CDC1C4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959600" y="6381751"/>
            <a:ext cx="4800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An Introduction to Database System</a:t>
            </a:r>
          </a:p>
        </p:txBody>
      </p:sp>
    </p:spTree>
    <p:extLst>
      <p:ext uri="{BB962C8B-B14F-4D97-AF65-F5344CB8AC3E}">
        <p14:creationId xmlns:p14="http://schemas.microsoft.com/office/powerpoint/2010/main" val="38965846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825818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7237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65125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6541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7871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947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09840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8709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3418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10910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1323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4126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47F76-E996-41CB-8BE8-485741BB1A27}" type="datetimeFigureOut">
              <a:rPr lang="zh-CN" altLang="en-US" smtClean="0"/>
              <a:t>2018/9/24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1D250B-E8FC-46DF-8851-0A58AB5BB8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885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0851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-33338"/>
            <a:ext cx="10972800" cy="113188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339851"/>
            <a:ext cx="5384800" cy="48545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339851"/>
            <a:ext cx="5384800" cy="48545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833440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392678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-33338"/>
            <a:ext cx="10972800" cy="113188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79501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39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187384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gi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8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9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2351585" y="1124744"/>
            <a:ext cx="3931750" cy="424847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4061774" y="1772816"/>
            <a:ext cx="4068452" cy="338437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FA6FEB1-AFB2-44FA-B3D4-8201F35BCC0A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536" y="6408712"/>
            <a:ext cx="404664" cy="40466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3895644" y="1696988"/>
            <a:ext cx="4400710" cy="403244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922" r:id="rId2"/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  <p:sldLayoutId id="2147483894" r:id="rId9"/>
    <p:sldLayoutId id="2147483895" r:id="rId10"/>
    <p:sldLayoutId id="2147483896" r:id="rId11"/>
    <p:sldLayoutId id="2147483897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Font typeface="Wingdings" panose="05000000000000000000" pitchFamily="2" charset="2"/>
        <a:buChar char="v"/>
        <a:defRPr sz="28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Font typeface="Wingdings" panose="05000000000000000000" pitchFamily="2" charset="2"/>
        <a:buChar char="n"/>
        <a:defRPr sz="24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b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b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b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00000"/>
        <a:buFont typeface="Wingdings" panose="05000000000000000000" pitchFamily="2" charset="2"/>
        <a:buChar char="v"/>
        <a:defRPr sz="28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100000"/>
        <a:buFont typeface="Wingdings" panose="05000000000000000000" pitchFamily="2" charset="2"/>
        <a:buChar char="n"/>
        <a:defRPr sz="24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b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b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b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1955786"/>
            <a:ext cx="12192000" cy="294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58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10" r:id="rId2"/>
    <p:sldLayoutId id="2147483911" r:id="rId3"/>
    <p:sldLayoutId id="2147483912" r:id="rId4"/>
    <p:sldLayoutId id="2147483913" r:id="rId5"/>
    <p:sldLayoutId id="2147483914" r:id="rId6"/>
    <p:sldLayoutId id="2147483915" r:id="rId7"/>
    <p:sldLayoutId id="2147483916" r:id="rId8"/>
    <p:sldLayoutId id="2147483917" r:id="rId9"/>
    <p:sldLayoutId id="2147483918" r:id="rId10"/>
    <p:sldLayoutId id="2147483919" r:id="rId11"/>
    <p:sldLayoutId id="214748392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1.png"/><Relationship Id="rId4" Type="http://schemas.openxmlformats.org/officeDocument/2006/relationships/image" Target="../media/image10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07368" y="180221"/>
            <a:ext cx="54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An Introduction to Database System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  <p:sp>
        <p:nvSpPr>
          <p:cNvPr id="15" name="TextBox 2">
            <a:extLst>
              <a:ext uri="{FF2B5EF4-FFF2-40B4-BE49-F238E27FC236}">
                <a16:creationId xmlns:a16="http://schemas.microsoft.com/office/drawing/2014/main" id="{A375180A-9AB0-422C-82C3-1ACB04171484}"/>
              </a:ext>
            </a:extLst>
          </p:cNvPr>
          <p:cNvSpPr txBox="1"/>
          <p:nvPr/>
        </p:nvSpPr>
        <p:spPr>
          <a:xfrm>
            <a:off x="1415480" y="2844491"/>
            <a:ext cx="46805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2.2  </a:t>
            </a:r>
            <a:r>
              <a:rPr lang="zh-CN" altLang="en-US" sz="44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关系操作</a:t>
            </a:r>
            <a:endParaRPr lang="zh-CN" altLang="en-US" sz="4400" b="1" dirty="0">
              <a:solidFill>
                <a:schemeClr val="bg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5792680"/>
            <a:ext cx="10058400" cy="804672"/>
          </a:xfrm>
          <a:prstGeom prst="rect">
            <a:avLst/>
          </a:prstGeom>
        </p:spPr>
      </p:pic>
      <p:pic>
        <p:nvPicPr>
          <p:cNvPr id="2" name="Voice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82488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56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DBE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37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40465" y="251937"/>
            <a:ext cx="3311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§</a:t>
            </a:r>
            <a:r>
              <a: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本节知识框架</a:t>
            </a: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C777871F-A017-4A7C-83DE-5667606AC74D}"/>
              </a:ext>
            </a:extLst>
          </p:cNvPr>
          <p:cNvSpPr/>
          <p:nvPr/>
        </p:nvSpPr>
        <p:spPr>
          <a:xfrm flipV="1">
            <a:off x="4102377" y="3592223"/>
            <a:ext cx="1072631" cy="1080000"/>
          </a:xfrm>
          <a:custGeom>
            <a:avLst/>
            <a:gdLst>
              <a:gd name="connsiteX0" fmla="*/ 0 w 271118"/>
              <a:gd name="connsiteY0" fmla="*/ 961259 h 961259"/>
              <a:gd name="connsiteX1" fmla="*/ 135559 w 271118"/>
              <a:gd name="connsiteY1" fmla="*/ 961259 h 961259"/>
              <a:gd name="connsiteX2" fmla="*/ 135559 w 271118"/>
              <a:gd name="connsiteY2" fmla="*/ 0 h 961259"/>
              <a:gd name="connsiteX3" fmla="*/ 271118 w 271118"/>
              <a:gd name="connsiteY3" fmla="*/ 0 h 9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118" h="961259">
                <a:moveTo>
                  <a:pt x="0" y="961259"/>
                </a:moveTo>
                <a:lnTo>
                  <a:pt x="135559" y="961259"/>
                </a:lnTo>
                <a:lnTo>
                  <a:pt x="135559" y="0"/>
                </a:lnTo>
                <a:lnTo>
                  <a:pt x="271118" y="0"/>
                </a:ln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3290" tIns="455661" rIns="123290" bIns="455660" numCol="1" spcCol="1270" anchor="ctr" anchorCtr="0">
            <a:noAutofit/>
          </a:bodyPr>
          <a:lstStyle/>
          <a:p>
            <a:pPr marL="0" lvl="0" indent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500" b="1" kern="1200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899DC2E1-8563-43F8-A3A6-F25B068CC762}"/>
              </a:ext>
            </a:extLst>
          </p:cNvPr>
          <p:cNvSpPr/>
          <p:nvPr/>
        </p:nvSpPr>
        <p:spPr>
          <a:xfrm>
            <a:off x="4102547" y="2512223"/>
            <a:ext cx="1072631" cy="1080000"/>
          </a:xfrm>
          <a:custGeom>
            <a:avLst/>
            <a:gdLst>
              <a:gd name="connsiteX0" fmla="*/ 0 w 271118"/>
              <a:gd name="connsiteY0" fmla="*/ 1602098 h 1602098"/>
              <a:gd name="connsiteX1" fmla="*/ 135559 w 271118"/>
              <a:gd name="connsiteY1" fmla="*/ 1602098 h 1602098"/>
              <a:gd name="connsiteX2" fmla="*/ 135559 w 271118"/>
              <a:gd name="connsiteY2" fmla="*/ 0 h 1602098"/>
              <a:gd name="connsiteX3" fmla="*/ 271118 w 271118"/>
              <a:gd name="connsiteY3" fmla="*/ 0 h 1602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118" h="1602098">
                <a:moveTo>
                  <a:pt x="0" y="1602098"/>
                </a:moveTo>
                <a:lnTo>
                  <a:pt x="135559" y="1602098"/>
                </a:lnTo>
                <a:lnTo>
                  <a:pt x="135559" y="0"/>
                </a:lnTo>
                <a:lnTo>
                  <a:pt x="271118" y="0"/>
                </a:ln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7637" tIns="760427" rIns="107638" bIns="760428" numCol="1" spcCol="1270" anchor="ctr" anchorCtr="0">
            <a:noAutofit/>
          </a:bodyPr>
          <a:lstStyle/>
          <a:p>
            <a:pPr marL="0" lvl="0" indent="0" algn="ctr" defTabSz="266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600" b="1" kern="1200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EAA0F50C-8B96-4C4D-8916-94512BA0A5CD}"/>
              </a:ext>
            </a:extLst>
          </p:cNvPr>
          <p:cNvSpPr/>
          <p:nvPr/>
        </p:nvSpPr>
        <p:spPr>
          <a:xfrm>
            <a:off x="5200656" y="2260223"/>
            <a:ext cx="3456384" cy="504000"/>
          </a:xfrm>
          <a:custGeom>
            <a:avLst/>
            <a:gdLst>
              <a:gd name="connsiteX0" fmla="*/ 0 w 3492519"/>
              <a:gd name="connsiteY0" fmla="*/ 0 h 537516"/>
              <a:gd name="connsiteX1" fmla="*/ 3492519 w 3492519"/>
              <a:gd name="connsiteY1" fmla="*/ 0 h 537516"/>
              <a:gd name="connsiteX2" fmla="*/ 3492519 w 3492519"/>
              <a:gd name="connsiteY2" fmla="*/ 537516 h 537516"/>
              <a:gd name="connsiteX3" fmla="*/ 0 w 3492519"/>
              <a:gd name="connsiteY3" fmla="*/ 537516 h 537516"/>
              <a:gd name="connsiteX4" fmla="*/ 0 w 3492519"/>
              <a:gd name="connsiteY4" fmla="*/ 0 h 537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2519" h="537516">
                <a:moveTo>
                  <a:pt x="0" y="0"/>
                </a:moveTo>
                <a:lnTo>
                  <a:pt x="3492519" y="0"/>
                </a:lnTo>
                <a:lnTo>
                  <a:pt x="3492519" y="537516"/>
                </a:lnTo>
                <a:lnTo>
                  <a:pt x="0" y="537516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rgbClr val="0071B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2700" tIns="12700" rIns="12700" bIns="1270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000" b="1" dirty="0" smtClean="0">
                <a:solidFill>
                  <a:schemeClr val="tx1"/>
                </a:solidFill>
              </a:rPr>
              <a:t>基本的关系操作</a:t>
            </a:r>
            <a:endParaRPr lang="zh-CN" altLang="en-US" sz="2000" b="1" kern="1200" dirty="0">
              <a:solidFill>
                <a:schemeClr val="tx1"/>
              </a:solidFill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D996A04C-6E6E-4438-B136-9F955F24970D}"/>
              </a:ext>
            </a:extLst>
          </p:cNvPr>
          <p:cNvSpPr/>
          <p:nvPr/>
        </p:nvSpPr>
        <p:spPr>
          <a:xfrm>
            <a:off x="5200243" y="4401135"/>
            <a:ext cx="3456384" cy="504000"/>
          </a:xfrm>
          <a:custGeom>
            <a:avLst/>
            <a:gdLst>
              <a:gd name="connsiteX0" fmla="*/ 0 w 3492519"/>
              <a:gd name="connsiteY0" fmla="*/ 0 h 537516"/>
              <a:gd name="connsiteX1" fmla="*/ 3492519 w 3492519"/>
              <a:gd name="connsiteY1" fmla="*/ 0 h 537516"/>
              <a:gd name="connsiteX2" fmla="*/ 3492519 w 3492519"/>
              <a:gd name="connsiteY2" fmla="*/ 537516 h 537516"/>
              <a:gd name="connsiteX3" fmla="*/ 0 w 3492519"/>
              <a:gd name="connsiteY3" fmla="*/ 537516 h 537516"/>
              <a:gd name="connsiteX4" fmla="*/ 0 w 3492519"/>
              <a:gd name="connsiteY4" fmla="*/ 0 h 537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2519" h="537516">
                <a:moveTo>
                  <a:pt x="0" y="0"/>
                </a:moveTo>
                <a:lnTo>
                  <a:pt x="3492519" y="0"/>
                </a:lnTo>
                <a:lnTo>
                  <a:pt x="3492519" y="537516"/>
                </a:lnTo>
                <a:lnTo>
                  <a:pt x="0" y="537516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rgbClr val="0071B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12700" tIns="12700" rIns="12700" bIns="12700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000" b="1" kern="1200" dirty="0" smtClean="0">
                <a:solidFill>
                  <a:schemeClr val="tx1"/>
                </a:solidFill>
              </a:rPr>
              <a:t>关系数据语言的分类</a:t>
            </a:r>
            <a:endParaRPr lang="zh-CN" altLang="en-US" sz="2000" b="1" kern="12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513649" y="1977393"/>
            <a:ext cx="570889" cy="3323815"/>
            <a:chOff x="4583832" y="1977393"/>
            <a:chExt cx="709730" cy="3323815"/>
          </a:xfrm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4F2B87D4-D960-4F9C-8C0D-46581EA3EFA3}"/>
                </a:ext>
              </a:extLst>
            </p:cNvPr>
            <p:cNvSpPr/>
            <p:nvPr/>
          </p:nvSpPr>
          <p:spPr>
            <a:xfrm>
              <a:off x="4583832" y="1977393"/>
              <a:ext cx="709730" cy="3323815"/>
            </a:xfrm>
            <a:custGeom>
              <a:avLst/>
              <a:gdLst>
                <a:gd name="connsiteX0" fmla="*/ 0 w 2381395"/>
                <a:gd name="connsiteY0" fmla="*/ 0 h 537516"/>
                <a:gd name="connsiteX1" fmla="*/ 2381395 w 2381395"/>
                <a:gd name="connsiteY1" fmla="*/ 0 h 537516"/>
                <a:gd name="connsiteX2" fmla="*/ 2381395 w 2381395"/>
                <a:gd name="connsiteY2" fmla="*/ 537516 h 537516"/>
                <a:gd name="connsiteX3" fmla="*/ 0 w 2381395"/>
                <a:gd name="connsiteY3" fmla="*/ 537516 h 537516"/>
                <a:gd name="connsiteX4" fmla="*/ 0 w 2381395"/>
                <a:gd name="connsiteY4" fmla="*/ 0 h 53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1395" h="537516">
                  <a:moveTo>
                    <a:pt x="0" y="0"/>
                  </a:moveTo>
                  <a:lnTo>
                    <a:pt x="2381395" y="0"/>
                  </a:lnTo>
                  <a:lnTo>
                    <a:pt x="2381395" y="537516"/>
                  </a:lnTo>
                  <a:lnTo>
                    <a:pt x="0" y="53751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rgbClr val="0071C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12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20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4656578" y="2492896"/>
              <a:ext cx="432049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latin typeface="+mj-ea"/>
                  <a:ea typeface="+mj-ea"/>
                </a:rPr>
                <a:t>关</a:t>
              </a:r>
              <a:endParaRPr lang="en-US" altLang="zh-CN" sz="2000" b="1" dirty="0" smtClean="0">
                <a:latin typeface="+mj-ea"/>
                <a:ea typeface="+mj-ea"/>
              </a:endParaRPr>
            </a:p>
            <a:p>
              <a:endParaRPr lang="en-US" altLang="zh-CN" sz="2000" b="1" dirty="0">
                <a:latin typeface="+mj-ea"/>
                <a:ea typeface="+mj-ea"/>
              </a:endParaRPr>
            </a:p>
            <a:p>
              <a:r>
                <a:rPr lang="zh-CN" altLang="en-US" sz="2000" b="1" dirty="0" smtClean="0">
                  <a:latin typeface="+mj-ea"/>
                  <a:ea typeface="+mj-ea"/>
                </a:rPr>
                <a:t>系</a:t>
              </a:r>
              <a:endParaRPr lang="en-US" altLang="zh-CN" sz="2000" b="1" dirty="0" smtClean="0">
                <a:latin typeface="+mj-ea"/>
                <a:ea typeface="+mj-ea"/>
              </a:endParaRPr>
            </a:p>
            <a:p>
              <a:endParaRPr lang="en-US" altLang="zh-CN" sz="2000" b="1" dirty="0">
                <a:latin typeface="+mj-ea"/>
                <a:ea typeface="+mj-ea"/>
              </a:endParaRPr>
            </a:p>
            <a:p>
              <a:r>
                <a:rPr lang="zh-CN" altLang="en-US" sz="2000" b="1" dirty="0" smtClean="0">
                  <a:latin typeface="+mj-ea"/>
                  <a:ea typeface="+mj-ea"/>
                </a:rPr>
                <a:t>操</a:t>
              </a:r>
              <a:endParaRPr lang="en-US" altLang="zh-CN" sz="2000" b="1" dirty="0" smtClean="0">
                <a:latin typeface="+mj-ea"/>
                <a:ea typeface="+mj-ea"/>
              </a:endParaRPr>
            </a:p>
            <a:p>
              <a:endParaRPr lang="en-US" altLang="zh-CN" sz="2000" b="1" dirty="0">
                <a:latin typeface="+mj-ea"/>
                <a:ea typeface="+mj-ea"/>
              </a:endParaRPr>
            </a:p>
            <a:p>
              <a:r>
                <a:rPr lang="zh-CN" altLang="en-US" sz="2000" b="1" dirty="0" smtClean="0">
                  <a:latin typeface="+mj-ea"/>
                  <a:ea typeface="+mj-ea"/>
                </a:rPr>
                <a:t>作</a:t>
              </a:r>
              <a:endParaRPr lang="zh-CN" altLang="en-US" sz="2000" b="1" baseline="0" dirty="0" smtClean="0">
                <a:latin typeface="+mj-ea"/>
                <a:ea typeface="+mj-ea"/>
              </a:endParaRPr>
            </a:p>
          </p:txBody>
        </p:sp>
      </p:grpSp>
      <p:pic>
        <p:nvPicPr>
          <p:cNvPr id="12" name="Voice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265040" y="338902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19112"/>
      </p:ext>
    </p:extLst>
  </p:cSld>
  <p:clrMapOvr>
    <a:masterClrMapping/>
  </p:clrMapOvr>
  <p:transition spd="slow" advTm="27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6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14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19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20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21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22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" grpId="0"/>
      <p:bldP spid="9" grpId="0" animBg="1"/>
      <p:bldP spid="10" grpId="0" animBg="1"/>
      <p:bldP spid="19" grpId="0" animBg="1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3787158-0746-44DF-9D72-4662EDB92FE3}"/>
              </a:ext>
            </a:extLst>
          </p:cNvPr>
          <p:cNvSpPr txBox="1"/>
          <p:nvPr/>
        </p:nvSpPr>
        <p:spPr>
          <a:xfrm>
            <a:off x="218043" y="251937"/>
            <a:ext cx="1053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0071C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2.2.1</a:t>
            </a:r>
            <a:endParaRPr lang="zh-CN" altLang="en-US" sz="3200" b="1" dirty="0">
              <a:solidFill>
                <a:srgbClr val="0071C1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47B475-AB97-426C-A652-6DD5C0406EF9}"/>
              </a:ext>
            </a:extLst>
          </p:cNvPr>
          <p:cNvSpPr txBox="1"/>
          <p:nvPr/>
        </p:nvSpPr>
        <p:spPr>
          <a:xfrm>
            <a:off x="1128018" y="251938"/>
            <a:ext cx="4319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基本的关系操作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164342" y="3039194"/>
            <a:ext cx="3475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关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系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操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作</a:t>
            </a:r>
            <a:endParaRPr lang="zh-CN" altLang="en-US" sz="2000" b="1" baseline="0" dirty="0" smtClean="0">
              <a:solidFill>
                <a:srgbClr val="0071C1"/>
              </a:solidFill>
              <a:latin typeface="+mj-ea"/>
              <a:ea typeface="+mj-ea"/>
            </a:endParaRPr>
          </a:p>
        </p:txBody>
      </p:sp>
      <p:sp>
        <p:nvSpPr>
          <p:cNvPr id="7" name="左大括号 6"/>
          <p:cNvSpPr/>
          <p:nvPr/>
        </p:nvSpPr>
        <p:spPr bwMode="auto">
          <a:xfrm>
            <a:off x="2809449" y="2569881"/>
            <a:ext cx="504056" cy="2404284"/>
          </a:xfrm>
          <a:prstGeom prst="leftBrac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474132" y="2349791"/>
            <a:ext cx="142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查询操作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415875" y="4710661"/>
            <a:ext cx="142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71C1"/>
                </a:solidFill>
                <a:latin typeface="+mj-ea"/>
                <a:ea typeface="+mj-ea"/>
              </a:rPr>
              <a:t>更新</a:t>
            </a: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操作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</p:txBody>
      </p:sp>
      <p:sp>
        <p:nvSpPr>
          <p:cNvPr id="15" name="Text Box 1054">
            <a:extLst>
              <a:ext uri="{FF2B5EF4-FFF2-40B4-BE49-F238E27FC236}">
                <a16:creationId xmlns:a16="http://schemas.microsoft.com/office/drawing/2014/main" id="{A3414EA6-AF41-4767-B4FF-28CC6CB0FA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2290" y="2385161"/>
            <a:ext cx="201152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SzPct val="100000"/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100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SzTx/>
              <a:buFont typeface="Arial" panose="020B0604020202020204" pitchFamily="34" charset="0"/>
              <a:buNone/>
            </a:pPr>
            <a:r>
              <a:rPr lang="zh-CN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最主要的部分</a:t>
            </a:r>
            <a:endParaRPr lang="zh-CN" altLang="en-US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" name="左大括号 15"/>
          <p:cNvSpPr/>
          <p:nvPr/>
        </p:nvSpPr>
        <p:spPr bwMode="auto">
          <a:xfrm>
            <a:off x="4854020" y="1226407"/>
            <a:ext cx="504056" cy="2664295"/>
          </a:xfrm>
          <a:prstGeom prst="leftBrac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221697" y="1035060"/>
            <a:ext cx="177154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选择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投影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连接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 除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 并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</a:rPr>
              <a:t> 差</a:t>
            </a:r>
            <a:endParaRPr lang="en-US" altLang="zh-CN" sz="2000" b="1" dirty="0" smtClean="0">
              <a:solidFill>
                <a:srgbClr val="0071C1"/>
              </a:solidFill>
              <a:latin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 交</a:t>
            </a:r>
            <a:r>
              <a:rPr lang="en-US" altLang="zh-CN" sz="2000" b="1" dirty="0" smtClean="0">
                <a:solidFill>
                  <a:srgbClr val="0071C1"/>
                </a:solidFill>
                <a:latin typeface="+mj-ea"/>
                <a:ea typeface="+mj-ea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  笛卡儿积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</p:txBody>
      </p:sp>
      <p:sp>
        <p:nvSpPr>
          <p:cNvPr id="20" name="左大括号 19"/>
          <p:cNvSpPr/>
          <p:nvPr/>
        </p:nvSpPr>
        <p:spPr bwMode="auto">
          <a:xfrm>
            <a:off x="4854020" y="4519460"/>
            <a:ext cx="504056" cy="886674"/>
          </a:xfrm>
          <a:prstGeom prst="leftBrac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221697" y="4310551"/>
            <a:ext cx="1771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插入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删除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>
                <a:solidFill>
                  <a:srgbClr val="0071C1"/>
                </a:solidFill>
                <a:latin typeface="+mj-ea"/>
                <a:ea typeface="+mj-ea"/>
              </a:rPr>
              <a:t>修改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221697" y="1035060"/>
            <a:ext cx="177154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+mj-ea"/>
                <a:ea typeface="+mj-ea"/>
              </a:rPr>
              <a:t>选择</a:t>
            </a:r>
            <a:endParaRPr lang="en-US" altLang="zh-CN" sz="2000" b="1" dirty="0" smtClean="0">
              <a:solidFill>
                <a:srgbClr val="FF0000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+mj-ea"/>
                <a:ea typeface="+mj-ea"/>
              </a:rPr>
              <a:t>投影</a:t>
            </a:r>
            <a:endParaRPr lang="en-US" altLang="zh-CN" sz="2000" b="1" dirty="0" smtClean="0">
              <a:solidFill>
                <a:srgbClr val="FF0000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连接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 除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 </a:t>
            </a:r>
            <a:r>
              <a:rPr lang="zh-CN" altLang="en-US" sz="2000" b="1" dirty="0" smtClean="0">
                <a:solidFill>
                  <a:srgbClr val="FF0000"/>
                </a:solidFill>
                <a:latin typeface="+mj-ea"/>
                <a:ea typeface="+mj-ea"/>
              </a:rPr>
              <a:t>并</a:t>
            </a:r>
            <a:r>
              <a:rPr lang="en-US" altLang="zh-CN" sz="2000" b="1" dirty="0" smtClean="0">
                <a:solidFill>
                  <a:srgbClr val="0071C1"/>
                </a:solidFill>
                <a:latin typeface="+mj-ea"/>
                <a:ea typeface="+mj-ea"/>
              </a:rPr>
              <a:t> </a:t>
            </a:r>
          </a:p>
          <a:p>
            <a:pPr lvl="1">
              <a:lnSpc>
                <a:spcPct val="120000"/>
              </a:lnSpc>
            </a:pPr>
            <a:r>
              <a:rPr lang="en-US" altLang="zh-CN" sz="2000" b="1" dirty="0">
                <a:solidFill>
                  <a:srgbClr val="0071C1"/>
                </a:solidFill>
                <a:latin typeface="+mj-ea"/>
                <a:ea typeface="+mj-ea"/>
              </a:rPr>
              <a:t> </a:t>
            </a:r>
            <a:r>
              <a:rPr lang="zh-CN" altLang="en-US" sz="2000" b="1" dirty="0" smtClean="0">
                <a:solidFill>
                  <a:srgbClr val="FF0000"/>
                </a:solidFill>
                <a:latin typeface="+mj-ea"/>
                <a:ea typeface="+mj-ea"/>
              </a:rPr>
              <a:t>差</a:t>
            </a:r>
            <a:endParaRPr lang="en-US" altLang="zh-CN" sz="2000" b="1" dirty="0" smtClean="0">
              <a:solidFill>
                <a:srgbClr val="FF0000"/>
              </a:solidFill>
              <a:latin typeface="+mj-ea"/>
              <a:ea typeface="+mj-ea"/>
            </a:endParaRPr>
          </a:p>
          <a:p>
            <a:pPr lvl="1"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</a:rPr>
              <a:t> 交</a:t>
            </a:r>
            <a:endParaRPr lang="en-US" altLang="zh-CN" sz="2000" b="1" dirty="0" smtClean="0">
              <a:solidFill>
                <a:srgbClr val="FF0000"/>
              </a:solidFill>
              <a:latin typeface="+mj-ea"/>
              <a:ea typeface="+mj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  </a:t>
            </a:r>
            <a:r>
              <a:rPr lang="zh-CN" altLang="en-US" sz="2000" b="1" dirty="0" smtClean="0">
                <a:solidFill>
                  <a:srgbClr val="FF0000"/>
                </a:solidFill>
                <a:latin typeface="+mj-ea"/>
                <a:ea typeface="+mj-ea"/>
              </a:rPr>
              <a:t>笛卡儿积</a:t>
            </a:r>
            <a:endParaRPr lang="en-US" altLang="zh-CN" sz="20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25" name="Text Box 1054">
            <a:extLst>
              <a:ext uri="{FF2B5EF4-FFF2-40B4-BE49-F238E27FC236}">
                <a16:creationId xmlns:a16="http://schemas.microsoft.com/office/drawing/2014/main" id="{A3414EA6-AF41-4767-B4FF-28CC6CB0FA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1097" y="2349791"/>
            <a:ext cx="28187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SzPct val="100000"/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100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SzTx/>
              <a:buFont typeface="Arial" panose="020B0604020202020204" pitchFamily="34" charset="0"/>
              <a:buNone/>
            </a:pP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5</a:t>
            </a:r>
            <a:r>
              <a:rPr lang="zh-CN" altLang="en-US" sz="3200" dirty="0">
                <a:solidFill>
                  <a:srgbClr val="FF0000"/>
                </a:solidFill>
                <a:latin typeface="Times New Roman" panose="02020603050405020304" pitchFamily="18" charset="0"/>
              </a:rPr>
              <a:t>种</a:t>
            </a:r>
            <a:r>
              <a:rPr lang="zh-CN" altLang="en-US" sz="1800" dirty="0" smtClean="0">
                <a:latin typeface="Times New Roman" panose="02020603050405020304" pitchFamily="18" charset="0"/>
              </a:rPr>
              <a:t>基本的关系操作</a:t>
            </a:r>
            <a:endParaRPr lang="zh-CN" altLang="en-US" sz="1800" dirty="0">
              <a:latin typeface="Times New Roman" panose="02020603050405020304" pitchFamily="18" charset="0"/>
            </a:endParaRPr>
          </a:p>
        </p:txBody>
      </p:sp>
      <p:pic>
        <p:nvPicPr>
          <p:cNvPr id="8" name="Voice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176808" y="3332900"/>
            <a:ext cx="406400" cy="406400"/>
          </a:xfrm>
          <a:prstGeom prst="rect">
            <a:avLst/>
          </a:prstGeom>
        </p:spPr>
      </p:pic>
      <p:sp>
        <p:nvSpPr>
          <p:cNvPr id="26" name="Text Box 1054">
            <a:extLst>
              <a:ext uri="{FF2B5EF4-FFF2-40B4-BE49-F238E27FC236}">
                <a16:creationId xmlns:a16="http://schemas.microsoft.com/office/drawing/2014/main" id="{A3414EA6-AF41-4767-B4FF-28CC6CB0FA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6400" y="2462535"/>
            <a:ext cx="28187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SzPct val="100000"/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100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SzTx/>
              <a:buFont typeface="Arial" panose="020B0604020202020204" pitchFamily="34" charset="0"/>
              <a:buNone/>
            </a:pPr>
            <a:r>
              <a:rPr lang="zh-CN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操作对象和结果都是集合</a:t>
            </a:r>
            <a:endParaRPr lang="zh-CN" altLang="en-US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7" name="Text Box 1054">
            <a:extLst>
              <a:ext uri="{FF2B5EF4-FFF2-40B4-BE49-F238E27FC236}">
                <a16:creationId xmlns:a16="http://schemas.microsoft.com/office/drawing/2014/main" id="{A3414EA6-AF41-4767-B4FF-28CC6CB0FA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6922" y="2499079"/>
            <a:ext cx="28187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SzPct val="100000"/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100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SzTx/>
              <a:buFont typeface="Arial" panose="020B0604020202020204" pitchFamily="34" charset="0"/>
              <a:buNone/>
            </a:pPr>
            <a:r>
              <a:rPr lang="zh-CN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一次一集合</a:t>
            </a:r>
            <a:endParaRPr lang="zh-CN" altLang="en-US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64342" y="5675294"/>
            <a:ext cx="4375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非关系模型的操作方式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</p:txBody>
      </p:sp>
      <p:sp>
        <p:nvSpPr>
          <p:cNvPr id="29" name="Text Box 1054">
            <a:extLst>
              <a:ext uri="{FF2B5EF4-FFF2-40B4-BE49-F238E27FC236}">
                <a16:creationId xmlns:a16="http://schemas.microsoft.com/office/drawing/2014/main" id="{A3414EA6-AF41-4767-B4FF-28CC6CB0FA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1647" y="5675294"/>
            <a:ext cx="28187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SzPct val="100000"/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100000"/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SzTx/>
              <a:buFont typeface="Arial" panose="020B0604020202020204" pitchFamily="34" charset="0"/>
              <a:buNone/>
            </a:pPr>
            <a:r>
              <a:rPr lang="zh-CN" altLang="en-US" sz="18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一次一记录</a:t>
            </a:r>
            <a:endParaRPr lang="zh-CN" altLang="en-US" sz="18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151963" y="2278217"/>
            <a:ext cx="3121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baseline="0" dirty="0" err="1" smtClean="0">
                <a:solidFill>
                  <a:srgbClr val="0071C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m+m+m+m+m</a:t>
            </a:r>
            <a:endParaRPr lang="zh-CN" altLang="en-US" sz="3200" b="1" baseline="0" dirty="0" smtClean="0">
              <a:solidFill>
                <a:srgbClr val="0071C1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941251" y="2349791"/>
            <a:ext cx="3121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baseline="0" dirty="0" smtClean="0">
                <a:solidFill>
                  <a:srgbClr val="0071C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m×4</a:t>
            </a:r>
            <a:endParaRPr lang="zh-CN" altLang="en-US" sz="3200" b="1" baseline="0" dirty="0" smtClean="0">
              <a:solidFill>
                <a:srgbClr val="0071C1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7623047"/>
      </p:ext>
    </p:extLst>
  </p:cSld>
  <p:clrMapOvr>
    <a:masterClrMapping/>
  </p:clrMapOvr>
  <p:transition spd="slow" advTm="66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8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13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1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17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189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9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25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3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287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3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34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37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37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43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43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457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29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527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57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47" presetClass="entr" presetSubtype="0" fill="hold" grpId="0" nodeType="withEffect">
                                  <p:stCondLst>
                                    <p:cond delay="579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>
                                  <p:stCondLst>
                                    <p:cond delay="607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7" presetClass="entr" presetSubtype="0" fill="hold" grpId="0" nodeType="withEffect">
                                  <p:stCondLst>
                                    <p:cond delay="631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66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/>
      <p:bldP spid="11" grpId="0"/>
      <p:bldP spid="7" grpId="0" animBg="1"/>
      <p:bldP spid="13" grpId="0"/>
      <p:bldP spid="14" grpId="0"/>
      <p:bldP spid="15" grpId="0"/>
      <p:bldP spid="15" grpId="1"/>
      <p:bldP spid="16" grpId="0" animBg="1"/>
      <p:bldP spid="17" grpId="0"/>
      <p:bldP spid="20" grpId="0" animBg="1"/>
      <p:bldP spid="21" grpId="0"/>
      <p:bldP spid="22" grpId="0"/>
      <p:bldP spid="25" grpId="0"/>
      <p:bldP spid="25" grpId="1"/>
      <p:bldP spid="26" grpId="0"/>
      <p:bldP spid="26" grpId="1"/>
      <p:bldP spid="27" grpId="0"/>
      <p:bldP spid="28" grpId="0"/>
      <p:bldP spid="29" grpId="0"/>
      <p:bldP spid="29" grpId="1"/>
      <p:bldP spid="12" grpId="0"/>
      <p:bldP spid="12" grpId="1"/>
      <p:bldP spid="30" grpId="0"/>
      <p:bldP spid="3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3787158-0746-44DF-9D72-4662EDB92FE3}"/>
              </a:ext>
            </a:extLst>
          </p:cNvPr>
          <p:cNvSpPr txBox="1"/>
          <p:nvPr/>
        </p:nvSpPr>
        <p:spPr>
          <a:xfrm>
            <a:off x="218043" y="251937"/>
            <a:ext cx="1053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0071C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2.2.2</a:t>
            </a:r>
            <a:endParaRPr lang="zh-CN" altLang="en-US" sz="3200" b="1" dirty="0">
              <a:solidFill>
                <a:srgbClr val="0071C1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47B475-AB97-426C-A652-6DD5C0406EF9}"/>
              </a:ext>
            </a:extLst>
          </p:cNvPr>
          <p:cNvSpPr txBox="1"/>
          <p:nvPr/>
        </p:nvSpPr>
        <p:spPr>
          <a:xfrm>
            <a:off x="1128018" y="251938"/>
            <a:ext cx="4319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关系数据库语言的分类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164342" y="1762646"/>
            <a:ext cx="3312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关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系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操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作</a:t>
            </a:r>
            <a:endParaRPr lang="en-US" altLang="zh-CN" sz="2000" b="1" dirty="0" smtClean="0">
              <a:solidFill>
                <a:srgbClr val="0071C1"/>
              </a:solidFill>
              <a:latin typeface="+mj-ea"/>
              <a:ea typeface="+mj-ea"/>
            </a:endParaRPr>
          </a:p>
          <a:p>
            <a:r>
              <a:rPr lang="zh-CN" altLang="en-US" sz="2000" b="1" baseline="0" dirty="0" smtClean="0">
                <a:solidFill>
                  <a:srgbClr val="0071C1"/>
                </a:solidFill>
                <a:latin typeface="+mj-ea"/>
                <a:ea typeface="+mj-ea"/>
              </a:rPr>
              <a:t>能力</a:t>
            </a:r>
          </a:p>
        </p:txBody>
      </p:sp>
      <p:sp>
        <p:nvSpPr>
          <p:cNvPr id="24" name="左大括号 23"/>
          <p:cNvSpPr/>
          <p:nvPr/>
        </p:nvSpPr>
        <p:spPr bwMode="auto">
          <a:xfrm>
            <a:off x="2809449" y="1530000"/>
            <a:ext cx="504056" cy="2404284"/>
          </a:xfrm>
          <a:prstGeom prst="leftBrac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510550" y="1340768"/>
            <a:ext cx="142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关系代数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510550" y="3701638"/>
            <a:ext cx="142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关系演算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596693" y="1340768"/>
            <a:ext cx="1427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代数方式</a:t>
            </a:r>
            <a:endParaRPr lang="en-US" altLang="zh-CN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596693" y="3701638"/>
            <a:ext cx="1427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逻辑方式</a:t>
            </a:r>
            <a:endParaRPr lang="en-US" altLang="zh-CN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pic>
        <p:nvPicPr>
          <p:cNvPr id="5" name="Voice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60784" y="4140696"/>
            <a:ext cx="406400" cy="406400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4938097" y="1340768"/>
            <a:ext cx="252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对关系的运算</a:t>
            </a:r>
            <a:endParaRPr lang="en-US" altLang="zh-CN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447927" y="3717027"/>
            <a:ext cx="102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谓词</a:t>
            </a:r>
            <a:endParaRPr lang="en-US" altLang="zh-CN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37" name="左大括号 36"/>
          <p:cNvSpPr/>
          <p:nvPr/>
        </p:nvSpPr>
        <p:spPr bwMode="auto">
          <a:xfrm>
            <a:off x="5030014" y="2728381"/>
            <a:ext cx="504056" cy="2404284"/>
          </a:xfrm>
          <a:prstGeom prst="leftBrac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735960" y="4890339"/>
            <a:ext cx="1427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域变量</a:t>
            </a:r>
            <a:endParaRPr lang="en-US" altLang="zh-CN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735960" y="2549014"/>
            <a:ext cx="1427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元组变量</a:t>
            </a:r>
            <a:endParaRPr lang="en-US" altLang="zh-CN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646367" y="2549014"/>
            <a:ext cx="196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元组关系演算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646367" y="4874950"/>
            <a:ext cx="1889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域</a:t>
            </a:r>
            <a:r>
              <a:rPr lang="zh-CN" altLang="en-US" sz="2000" b="1" dirty="0">
                <a:solidFill>
                  <a:srgbClr val="0071C1"/>
                </a:solidFill>
                <a:latin typeface="+mj-ea"/>
              </a:rPr>
              <a:t>关系</a:t>
            </a:r>
            <a:r>
              <a:rPr lang="zh-CN" altLang="en-US" sz="2000" b="1" dirty="0" smtClean="0">
                <a:solidFill>
                  <a:srgbClr val="0071C1"/>
                </a:solidFill>
                <a:latin typeface="+mj-ea"/>
                <a:ea typeface="+mj-ea"/>
              </a:rPr>
              <a:t>演算</a:t>
            </a:r>
            <a:endParaRPr lang="en-US" altLang="zh-CN" sz="2000" b="1" dirty="0">
              <a:solidFill>
                <a:srgbClr val="0071C1"/>
              </a:solidFill>
              <a:latin typeface="+mj-ea"/>
              <a:ea typeface="+mj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164342" y="1340768"/>
            <a:ext cx="5443825" cy="3934292"/>
            <a:chOff x="2316742" y="2007394"/>
            <a:chExt cx="5443825" cy="3934292"/>
          </a:xfrm>
        </p:grpSpPr>
        <p:sp>
          <p:nvSpPr>
            <p:cNvPr id="45" name="文本框 44"/>
            <p:cNvSpPr txBox="1"/>
            <p:nvPr/>
          </p:nvSpPr>
          <p:spPr>
            <a:xfrm>
              <a:off x="2316742" y="2429272"/>
              <a:ext cx="33125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0071C1"/>
                  </a:solidFill>
                  <a:latin typeface="+mj-ea"/>
                  <a:ea typeface="+mj-ea"/>
                </a:rPr>
                <a:t>关</a:t>
              </a:r>
              <a:endParaRPr lang="en-US" altLang="zh-CN" sz="2000" b="1" dirty="0">
                <a:solidFill>
                  <a:srgbClr val="0071C1"/>
                </a:solidFill>
                <a:latin typeface="+mj-ea"/>
                <a:ea typeface="+mj-ea"/>
              </a:endParaRPr>
            </a:p>
            <a:p>
              <a:r>
                <a:rPr lang="zh-CN" altLang="en-US" sz="2000" b="1" dirty="0" smtClean="0">
                  <a:solidFill>
                    <a:srgbClr val="0071C1"/>
                  </a:solidFill>
                  <a:latin typeface="+mj-ea"/>
                  <a:ea typeface="+mj-ea"/>
                </a:rPr>
                <a:t>系</a:t>
              </a:r>
              <a:endParaRPr lang="en-US" altLang="zh-CN" sz="2000" b="1" dirty="0">
                <a:solidFill>
                  <a:srgbClr val="0071C1"/>
                </a:solidFill>
                <a:latin typeface="+mj-ea"/>
                <a:ea typeface="+mj-ea"/>
              </a:endParaRPr>
            </a:p>
            <a:p>
              <a:r>
                <a:rPr lang="zh-CN" altLang="en-US" sz="2000" b="1" dirty="0" smtClean="0">
                  <a:solidFill>
                    <a:srgbClr val="0071C1"/>
                  </a:solidFill>
                  <a:latin typeface="+mj-ea"/>
                  <a:ea typeface="+mj-ea"/>
                </a:rPr>
                <a:t>操</a:t>
              </a:r>
              <a:endParaRPr lang="en-US" altLang="zh-CN" sz="2000" b="1" dirty="0">
                <a:solidFill>
                  <a:srgbClr val="0071C1"/>
                </a:solidFill>
                <a:latin typeface="+mj-ea"/>
                <a:ea typeface="+mj-ea"/>
              </a:endParaRPr>
            </a:p>
            <a:p>
              <a:r>
                <a:rPr lang="zh-CN" altLang="en-US" sz="2000" b="1" dirty="0" smtClean="0">
                  <a:solidFill>
                    <a:srgbClr val="0071C1"/>
                  </a:solidFill>
                  <a:latin typeface="+mj-ea"/>
                  <a:ea typeface="+mj-ea"/>
                </a:rPr>
                <a:t>作</a:t>
              </a:r>
              <a:endParaRPr lang="en-US" altLang="zh-CN" sz="2000" b="1" dirty="0" smtClean="0">
                <a:solidFill>
                  <a:srgbClr val="0071C1"/>
                </a:solidFill>
                <a:latin typeface="+mj-ea"/>
                <a:ea typeface="+mj-ea"/>
              </a:endParaRPr>
            </a:p>
            <a:p>
              <a:r>
                <a:rPr lang="zh-CN" altLang="en-US" sz="2000" b="1" baseline="0" dirty="0" smtClean="0">
                  <a:solidFill>
                    <a:srgbClr val="0071C1"/>
                  </a:solidFill>
                  <a:latin typeface="+mj-ea"/>
                  <a:ea typeface="+mj-ea"/>
                </a:rPr>
                <a:t>能力</a:t>
              </a:r>
            </a:p>
          </p:txBody>
        </p:sp>
        <p:sp>
          <p:nvSpPr>
            <p:cNvPr id="46" name="左大括号 45"/>
            <p:cNvSpPr/>
            <p:nvPr/>
          </p:nvSpPr>
          <p:spPr bwMode="auto">
            <a:xfrm>
              <a:off x="2961849" y="2196626"/>
              <a:ext cx="504056" cy="2404284"/>
            </a:xfrm>
            <a:prstGeom prst="leftBrace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3662950" y="2007394"/>
              <a:ext cx="142754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F0000"/>
                  </a:solidFill>
                  <a:latin typeface="+mj-ea"/>
                  <a:ea typeface="+mj-ea"/>
                </a:rPr>
                <a:t>关系代数</a:t>
              </a:r>
              <a:endParaRPr lang="en-US" altLang="zh-CN" sz="2000" b="1" dirty="0">
                <a:solidFill>
                  <a:srgbClr val="FF0000"/>
                </a:solidFill>
                <a:latin typeface="+mj-ea"/>
                <a:ea typeface="+mj-ea"/>
              </a:endParaRPr>
            </a:p>
          </p:txBody>
        </p:sp>
        <p:sp>
          <p:nvSpPr>
            <p:cNvPr id="49" name="左大括号 48"/>
            <p:cNvSpPr/>
            <p:nvPr/>
          </p:nvSpPr>
          <p:spPr bwMode="auto">
            <a:xfrm>
              <a:off x="5182414" y="3395007"/>
              <a:ext cx="504056" cy="2404284"/>
            </a:xfrm>
            <a:prstGeom prst="leftBrace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5798767" y="3215640"/>
              <a:ext cx="1961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F0000"/>
                  </a:solidFill>
                  <a:latin typeface="+mj-ea"/>
                  <a:ea typeface="+mj-ea"/>
                </a:rPr>
                <a:t>元组关系演算</a:t>
              </a:r>
              <a:endParaRPr lang="en-US" altLang="zh-CN" sz="2000" b="1" dirty="0">
                <a:solidFill>
                  <a:srgbClr val="FF0000"/>
                </a:solidFill>
                <a:latin typeface="+mj-ea"/>
                <a:ea typeface="+mj-ea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5798767" y="5541576"/>
              <a:ext cx="18897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F0000"/>
                  </a:solidFill>
                  <a:latin typeface="+mj-ea"/>
                  <a:ea typeface="+mj-ea"/>
                </a:rPr>
                <a:t>域</a:t>
              </a:r>
              <a:r>
                <a:rPr lang="zh-CN" altLang="en-US" sz="2000" b="1" dirty="0">
                  <a:solidFill>
                    <a:srgbClr val="FF0000"/>
                  </a:solidFill>
                  <a:latin typeface="+mj-ea"/>
                </a:rPr>
                <a:t>关系</a:t>
              </a:r>
              <a:r>
                <a:rPr lang="zh-CN" altLang="en-US" sz="2000" b="1" dirty="0" smtClean="0">
                  <a:solidFill>
                    <a:srgbClr val="FF0000"/>
                  </a:solidFill>
                  <a:latin typeface="+mj-ea"/>
                  <a:ea typeface="+mj-ea"/>
                </a:rPr>
                <a:t>演算</a:t>
              </a:r>
              <a:endParaRPr lang="en-US" altLang="zh-CN" sz="2000" b="1" dirty="0">
                <a:solidFill>
                  <a:srgbClr val="FF0000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8760296" y="2952095"/>
            <a:ext cx="252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完备的表达能力</a:t>
            </a:r>
            <a:endParaRPr lang="en-US" altLang="zh-CN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480563" y="5445383"/>
            <a:ext cx="9989911" cy="495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Times New Roman" panose="02020603050405020304" pitchFamily="18" charset="0"/>
              </a:rPr>
              <a:t>一个关系数据库语言能够表示关系代数可以表示的查询，称为具有</a:t>
            </a:r>
            <a:r>
              <a:rPr lang="zh-CN" altLang="en-US" sz="2000" b="1" dirty="0">
                <a:solidFill>
                  <a:srgbClr val="0071C1"/>
                </a:solidFill>
                <a:latin typeface="Times New Roman" panose="02020603050405020304" pitchFamily="18" charset="0"/>
              </a:rPr>
              <a:t>完备的表达能力</a:t>
            </a:r>
            <a:r>
              <a:rPr lang="zh-CN" altLang="en-US" sz="2000" b="1" dirty="0">
                <a:latin typeface="Times New Roman" panose="02020603050405020304" pitchFamily="18" charset="0"/>
              </a:rPr>
              <a:t>，</a:t>
            </a:r>
            <a:endParaRPr lang="en-US" altLang="zh-CN" sz="2000" b="1" dirty="0">
              <a:solidFill>
                <a:srgbClr val="0071C1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7900913"/>
      </p:ext>
    </p:extLst>
  </p:cSld>
  <p:clrMapOvr>
    <a:masterClrMapping/>
  </p:clrMapOvr>
  <p:transition spd="slow" advTm="59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6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10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10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11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1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19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1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2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23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26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28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3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3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328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1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32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348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9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nodeType="withEffect">
                                  <p:stCondLst>
                                    <p:cond delay="44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6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7" presetClass="entr" presetSubtype="0" fill="hold" grpId="0" nodeType="withEffect">
                                  <p:stCondLst>
                                    <p:cond delay="517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1" nodeType="withEffect">
                                  <p:stCondLst>
                                    <p:cond delay="55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/>
      <p:bldP spid="23" grpId="0"/>
      <p:bldP spid="24" grpId="0" animBg="1"/>
      <p:bldP spid="31" grpId="0"/>
      <p:bldP spid="32" grpId="0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 animBg="1"/>
      <p:bldP spid="38" grpId="0"/>
      <p:bldP spid="38" grpId="1"/>
      <p:bldP spid="39" grpId="0"/>
      <p:bldP spid="39" grpId="1"/>
      <p:bldP spid="40" grpId="0"/>
      <p:bldP spid="41" grpId="0"/>
      <p:bldP spid="52" grpId="0"/>
      <p:bldP spid="52" grpId="1"/>
      <p:bldP spid="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3787158-0746-44DF-9D72-4662EDB92FE3}"/>
              </a:ext>
            </a:extLst>
          </p:cNvPr>
          <p:cNvSpPr txBox="1"/>
          <p:nvPr/>
        </p:nvSpPr>
        <p:spPr>
          <a:xfrm>
            <a:off x="218043" y="251937"/>
            <a:ext cx="1053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0071C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2.2.2</a:t>
            </a:r>
            <a:endParaRPr lang="zh-CN" altLang="en-US" sz="3200" b="1" dirty="0">
              <a:solidFill>
                <a:srgbClr val="0071C1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47B475-AB97-426C-A652-6DD5C0406EF9}"/>
              </a:ext>
            </a:extLst>
          </p:cNvPr>
          <p:cNvSpPr txBox="1"/>
          <p:nvPr/>
        </p:nvSpPr>
        <p:spPr>
          <a:xfrm>
            <a:off x="1128018" y="251938"/>
            <a:ext cx="4319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关系数据库语言的分类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1533092" y="1411067"/>
            <a:ext cx="998991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 smtClean="0">
                <a:latin typeface="Times New Roman" panose="02020603050405020304" pitchFamily="18" charset="0"/>
              </a:rPr>
              <a:t>是介于</a:t>
            </a:r>
            <a:r>
              <a:rPr lang="zh-CN" altLang="en-US" sz="2000" b="1" dirty="0">
                <a:latin typeface="Times New Roman" panose="02020603050405020304" pitchFamily="18" charset="0"/>
              </a:rPr>
              <a:t>关系代数和关系演算之间的结构化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查询语言</a:t>
            </a:r>
            <a:endParaRPr lang="en-US" altLang="zh-CN" sz="2000" b="1" dirty="0" smtClean="0">
              <a:latin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 smtClean="0">
                <a:latin typeface="Times New Roman" panose="02020603050405020304" pitchFamily="18" charset="0"/>
              </a:rPr>
              <a:t>功能</a:t>
            </a:r>
            <a:endParaRPr lang="en-US" altLang="zh-CN" sz="2000" b="1" dirty="0" smtClean="0">
              <a:latin typeface="Times New Roman" panose="02020603050405020304" pitchFamily="18" charset="0"/>
            </a:endParaRPr>
          </a:p>
          <a:p>
            <a:pPr marL="342900" indent="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 smtClean="0">
                <a:latin typeface="Times New Roman" panose="02020603050405020304" pitchFamily="18" charset="0"/>
              </a:rPr>
              <a:t>数据查询</a:t>
            </a:r>
            <a:endParaRPr lang="en-US" altLang="zh-CN" sz="2000" b="1" dirty="0" smtClean="0">
              <a:latin typeface="Times New Roman" panose="02020603050405020304" pitchFamily="18" charset="0"/>
            </a:endParaRPr>
          </a:p>
          <a:p>
            <a:pPr marL="342900" indent="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 smtClean="0">
                <a:latin typeface="Times New Roman" panose="02020603050405020304" pitchFamily="18" charset="0"/>
              </a:rPr>
              <a:t>数据定义</a:t>
            </a:r>
            <a:endParaRPr lang="en-US" altLang="zh-CN" sz="2000" b="1" dirty="0" smtClean="0">
              <a:latin typeface="Times New Roman" panose="02020603050405020304" pitchFamily="18" charset="0"/>
            </a:endParaRPr>
          </a:p>
          <a:p>
            <a:pPr marL="342900" indent="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 smtClean="0">
                <a:latin typeface="Times New Roman" panose="02020603050405020304" pitchFamily="18" charset="0"/>
              </a:rPr>
              <a:t>数据控制</a:t>
            </a:r>
            <a:endParaRPr lang="en-US" altLang="zh-CN" sz="2000" b="1" dirty="0" smtClean="0">
              <a:latin typeface="Times New Roman" panose="02020603050405020304" pitchFamily="18" charset="0"/>
            </a:endParaRPr>
          </a:p>
          <a:p>
            <a:pPr marL="3420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 smtClean="0">
                <a:latin typeface="Times New Roman" panose="02020603050405020304" pitchFamily="18" charset="0"/>
              </a:rPr>
              <a:t>是集</a:t>
            </a:r>
            <a:r>
              <a:rPr lang="zh-CN" altLang="en-US" sz="2000" b="1" dirty="0">
                <a:latin typeface="Times New Roman" panose="02020603050405020304" pitchFamily="18" charset="0"/>
              </a:rPr>
              <a:t>查询、数据定义语言</a:t>
            </a:r>
            <a:r>
              <a:rPr lang="en-US" altLang="zh-CN" sz="2000" b="1" dirty="0">
                <a:latin typeface="Times New Roman" panose="02020603050405020304" pitchFamily="18" charset="0"/>
              </a:rPr>
              <a:t>DDL</a:t>
            </a:r>
            <a:r>
              <a:rPr lang="zh-CN" altLang="en-US" sz="2000" b="1" dirty="0">
                <a:latin typeface="Times New Roman" panose="02020603050405020304" pitchFamily="18" charset="0"/>
              </a:rPr>
              <a:t>、数据操纵语言</a:t>
            </a:r>
            <a:r>
              <a:rPr lang="en-US" altLang="zh-CN" sz="2000" b="1" dirty="0">
                <a:latin typeface="Times New Roman" panose="02020603050405020304" pitchFamily="18" charset="0"/>
              </a:rPr>
              <a:t>DML</a:t>
            </a:r>
            <a:r>
              <a:rPr lang="zh-CN" altLang="en-US" sz="2000" b="1" dirty="0">
                <a:latin typeface="Times New Roman" panose="02020603050405020304" pitchFamily="18" charset="0"/>
              </a:rPr>
              <a:t>、和数据控制语言</a:t>
            </a:r>
            <a:r>
              <a:rPr lang="en-US" altLang="zh-CN" sz="2000" b="1" dirty="0">
                <a:latin typeface="Times New Roman" panose="02020603050405020304" pitchFamily="18" charset="0"/>
              </a:rPr>
              <a:t>DCL</a:t>
            </a:r>
            <a:r>
              <a:rPr lang="zh-CN" altLang="en-US" sz="2000" b="1" dirty="0">
                <a:latin typeface="Times New Roman" panose="02020603050405020304" pitchFamily="18" charset="0"/>
              </a:rPr>
              <a:t>于一体的关系数据语言。</a:t>
            </a:r>
            <a:endParaRPr lang="en-US" altLang="zh-CN" sz="2000" b="1" dirty="0">
              <a:latin typeface="Times New Roman" panose="02020603050405020304" pitchFamily="18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220AC3B-9714-4731-8858-59E3ED456941}"/>
              </a:ext>
            </a:extLst>
          </p:cNvPr>
          <p:cNvSpPr txBox="1"/>
          <p:nvPr/>
        </p:nvSpPr>
        <p:spPr>
          <a:xfrm>
            <a:off x="1186746" y="908720"/>
            <a:ext cx="534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en-US" altLang="zh-CN" sz="2400" b="1" dirty="0" smtClean="0">
                <a:latin typeface="Times New Roman" panose="02020603050405020304" pitchFamily="18" charset="0"/>
              </a:rPr>
              <a:t>SQL</a:t>
            </a:r>
            <a:r>
              <a:rPr lang="zh-CN" altLang="en-US" sz="2400" b="1" dirty="0" smtClean="0">
                <a:latin typeface="Times New Roman" panose="02020603050405020304" pitchFamily="18" charset="0"/>
              </a:rPr>
              <a:t>语言</a:t>
            </a:r>
            <a:endParaRPr lang="zh-CN" altLang="en-US" sz="2400" b="1" dirty="0">
              <a:latin typeface="Times New Roman" panose="02020603050405020304" pitchFamily="18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27125" y="4547096"/>
            <a:ext cx="99899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>
                <a:latin typeface="Times New Roman" panose="02020603050405020304" pitchFamily="18" charset="0"/>
              </a:rPr>
              <a:t>是一种高度非过程化的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语言</a:t>
            </a:r>
            <a:endParaRPr lang="en-US" altLang="zh-CN" sz="2000" b="1" dirty="0" smtClean="0">
              <a:latin typeface="Times New Roman" panose="02020603050405020304" pitchFamily="18" charset="0"/>
            </a:endParaRPr>
          </a:p>
          <a:p>
            <a:pPr marL="342900" indent="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Times New Roman" panose="02020603050405020304" pitchFamily="18" charset="0"/>
              </a:rPr>
              <a:t>用户不必请求数据库管理员为其建立特殊的存取路径，存取路径的选择有关系数据库管理系统的优化机制来完成。</a:t>
            </a:r>
            <a:endParaRPr lang="en-US" altLang="zh-CN" sz="2000" b="1" dirty="0">
              <a:latin typeface="Times New Roman" panose="02020603050405020304" pitchFamily="18" charset="0"/>
            </a:endParaRPr>
          </a:p>
        </p:txBody>
      </p:sp>
      <p:pic>
        <p:nvPicPr>
          <p:cNvPr id="4" name="Voice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20824" y="3022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66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3000"/>
    </mc:Choice>
    <mc:Fallback xmlns="">
      <p:transition advTm="7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7273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iterate type="lt">
                                    <p:tmPct val="12441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3790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8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3" grpId="0"/>
      <p:bldP spid="27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6790278" y="3764715"/>
            <a:ext cx="42742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Times New Roman" panose="02020603050405020304" pitchFamily="18" charset="0"/>
              </a:rPr>
              <a:t>域</a:t>
            </a:r>
            <a:r>
              <a:rPr lang="zh-CN" altLang="en-US" sz="2000" b="1" dirty="0">
                <a:latin typeface="Times New Roman" panose="02020603050405020304" pitchFamily="18" charset="0"/>
              </a:rPr>
              <a:t>关系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演算</a:t>
            </a:r>
            <a:r>
              <a:rPr lang="zh-CN" altLang="en-US" sz="2000" b="1" dirty="0">
                <a:latin typeface="Times New Roman" panose="02020603050405020304" pitchFamily="18" charset="0"/>
              </a:rPr>
              <a:t>（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例如</a:t>
            </a:r>
            <a:r>
              <a:rPr lang="en-US" altLang="zh-CN" sz="2000" b="1" dirty="0" smtClean="0">
                <a:latin typeface="Times New Roman" panose="02020603050405020304" pitchFamily="18" charset="0"/>
              </a:rPr>
              <a:t>QBE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）</a:t>
            </a:r>
            <a:endParaRPr lang="en-US" altLang="zh-CN" sz="2000" b="1" dirty="0">
              <a:latin typeface="Times New Roman" panose="02020603050405020304" pitchFamily="18" charset="0"/>
            </a:endParaRPr>
          </a:p>
          <a:p>
            <a:endParaRPr lang="en-US" altLang="zh-CN" sz="2000" b="1" dirty="0">
              <a:latin typeface="Times New Roman" panose="02020603050405020304" pitchFamily="18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750854" y="2360348"/>
            <a:ext cx="4961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Times New Roman" panose="02020603050405020304" pitchFamily="18" charset="0"/>
              </a:rPr>
              <a:t>元组关系演算</a:t>
            </a:r>
            <a:r>
              <a:rPr lang="zh-CN" altLang="en-US" sz="2000" b="1" dirty="0">
                <a:latin typeface="Times New Roman" panose="02020603050405020304" pitchFamily="18" charset="0"/>
              </a:rPr>
              <a:t>（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例如</a:t>
            </a:r>
            <a:r>
              <a:rPr lang="en-US" altLang="zh-CN" sz="2000" b="1" dirty="0" smtClean="0">
                <a:latin typeface="Times New Roman" panose="02020603050405020304" pitchFamily="18" charset="0"/>
              </a:rPr>
              <a:t>ALPHA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、</a:t>
            </a:r>
            <a:r>
              <a:rPr lang="en-US" altLang="zh-CN" sz="2000" b="1" dirty="0" smtClean="0">
                <a:latin typeface="Times New Roman" panose="02020603050405020304" pitchFamily="18" charset="0"/>
              </a:rPr>
              <a:t>QUEL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）</a:t>
            </a:r>
            <a:endParaRPr lang="en-US" altLang="zh-CN" sz="2000" b="1" dirty="0">
              <a:latin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87158-0746-44DF-9D72-4662EDB92FE3}"/>
              </a:ext>
            </a:extLst>
          </p:cNvPr>
          <p:cNvSpPr txBox="1"/>
          <p:nvPr/>
        </p:nvSpPr>
        <p:spPr>
          <a:xfrm>
            <a:off x="218043" y="251937"/>
            <a:ext cx="1053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0071C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2.2.2</a:t>
            </a:r>
            <a:endParaRPr lang="zh-CN" altLang="en-US" sz="3200" b="1" dirty="0">
              <a:solidFill>
                <a:srgbClr val="0071C1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247B475-AB97-426C-A652-6DD5C0406EF9}"/>
              </a:ext>
            </a:extLst>
          </p:cNvPr>
          <p:cNvSpPr txBox="1"/>
          <p:nvPr/>
        </p:nvSpPr>
        <p:spPr>
          <a:xfrm>
            <a:off x="1128018" y="251938"/>
            <a:ext cx="4319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关系数据库语言的分类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819197" y="2374043"/>
            <a:ext cx="3312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Times New Roman" panose="02020603050405020304" pitchFamily="18" charset="0"/>
              </a:rPr>
              <a:t>关系数据语言</a:t>
            </a:r>
          </a:p>
        </p:txBody>
      </p:sp>
      <p:sp>
        <p:nvSpPr>
          <p:cNvPr id="9" name="左大括号 8"/>
          <p:cNvSpPr/>
          <p:nvPr/>
        </p:nvSpPr>
        <p:spPr bwMode="auto">
          <a:xfrm>
            <a:off x="3464304" y="2141397"/>
            <a:ext cx="504056" cy="2404284"/>
          </a:xfrm>
          <a:prstGeom prst="leftBrac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smtClean="0">
              <a:ln>
                <a:noFill/>
              </a:ln>
              <a:effectLst/>
              <a:latin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65404" y="1952165"/>
            <a:ext cx="3874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Times New Roman" panose="02020603050405020304" pitchFamily="18" charset="0"/>
              </a:rPr>
              <a:t>关系代数语言（例如</a:t>
            </a:r>
            <a:r>
              <a:rPr lang="en-US" altLang="zh-CN" sz="2000" b="1" dirty="0" smtClean="0">
                <a:latin typeface="Times New Roman" panose="02020603050405020304" pitchFamily="18" charset="0"/>
              </a:rPr>
              <a:t>ISBL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）</a:t>
            </a:r>
            <a:endParaRPr lang="en-US" altLang="zh-CN" sz="2000" b="1" dirty="0">
              <a:latin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165404" y="4313035"/>
            <a:ext cx="6611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Times New Roman" panose="02020603050405020304" pitchFamily="18" charset="0"/>
              </a:rPr>
              <a:t>具有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关系代数和关系演算双重特点的语言（例如</a:t>
            </a:r>
            <a:r>
              <a:rPr lang="en-US" altLang="zh-CN" sz="2000" b="1" dirty="0" smtClean="0">
                <a:latin typeface="Times New Roman" panose="02020603050405020304" pitchFamily="18" charset="0"/>
              </a:rPr>
              <a:t>SQL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）</a:t>
            </a:r>
            <a:endParaRPr lang="en-US" altLang="zh-CN" sz="2000" b="1" dirty="0">
              <a:latin typeface="Times New Roman" panose="02020603050405020304" pitchFamily="18" charset="0"/>
            </a:endParaRPr>
          </a:p>
        </p:txBody>
      </p:sp>
      <p:sp>
        <p:nvSpPr>
          <p:cNvPr id="16" name="左大括号 15"/>
          <p:cNvSpPr/>
          <p:nvPr/>
        </p:nvSpPr>
        <p:spPr bwMode="auto">
          <a:xfrm>
            <a:off x="6123326" y="2576614"/>
            <a:ext cx="504056" cy="1440000"/>
          </a:xfrm>
          <a:prstGeom prst="leftBrac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smtClean="0">
              <a:ln>
                <a:noFill/>
              </a:ln>
              <a:effectLst/>
              <a:latin typeface="Times New Roman" panose="02020603050405020304" pitchFamily="18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177237" y="3096559"/>
            <a:ext cx="2573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latin typeface="Times New Roman" panose="02020603050405020304" pitchFamily="18" charset="0"/>
              </a:rPr>
              <a:t>关系演算</a:t>
            </a:r>
            <a:r>
              <a:rPr lang="zh-CN" altLang="en-US" sz="2000" b="1" dirty="0">
                <a:latin typeface="Times New Roman" panose="02020603050405020304" pitchFamily="18" charset="0"/>
              </a:rPr>
              <a:t>语言</a:t>
            </a:r>
            <a:endParaRPr lang="en-US" altLang="zh-CN" sz="2000" b="1" dirty="0">
              <a:latin typeface="Times New Roman" panose="02020603050405020304" pitchFamily="18" charset="0"/>
            </a:endParaRPr>
          </a:p>
        </p:txBody>
      </p:sp>
      <p:pic>
        <p:nvPicPr>
          <p:cNvPr id="6" name="Voice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09121" y="3915458"/>
            <a:ext cx="406400" cy="406400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8220AC3B-9714-4731-8858-59E3ED456941}"/>
              </a:ext>
            </a:extLst>
          </p:cNvPr>
          <p:cNvSpPr txBox="1"/>
          <p:nvPr/>
        </p:nvSpPr>
        <p:spPr>
          <a:xfrm>
            <a:off x="1186746" y="908720"/>
            <a:ext cx="5341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sz="2400" b="1" dirty="0" smtClean="0">
                <a:latin typeface="Times New Roman" panose="02020603050405020304" pitchFamily="18" charset="0"/>
              </a:rPr>
              <a:t>关系数据语言可以分为三类</a:t>
            </a:r>
            <a:endParaRPr lang="zh-CN" altLang="en-US" sz="2400" b="1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9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2000"/>
    </mc:Choice>
    <mc:Fallback xmlns="">
      <p:transition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0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0661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1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3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10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12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3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59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36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21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0" grpId="0"/>
      <p:bldP spid="19" grpId="0"/>
      <p:bldP spid="8" grpId="0"/>
      <p:bldP spid="9" grpId="0" animBg="1"/>
      <p:bldP spid="10" grpId="0"/>
      <p:bldP spid="11" grpId="0"/>
      <p:bldP spid="16" grpId="0" animBg="1"/>
      <p:bldP spid="31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40465" y="251937"/>
            <a:ext cx="3311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§</a:t>
            </a:r>
            <a:r>
              <a: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本节知识框架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3513649" y="1977393"/>
            <a:ext cx="5143391" cy="3323815"/>
            <a:chOff x="3513649" y="1977393"/>
            <a:chExt cx="5143391" cy="3323815"/>
          </a:xfrm>
        </p:grpSpPr>
        <p:sp>
          <p:nvSpPr>
            <p:cNvPr id="20" name="任意多边形: 形状 8">
              <a:extLst>
                <a:ext uri="{FF2B5EF4-FFF2-40B4-BE49-F238E27FC236}">
                  <a16:creationId xmlns:a16="http://schemas.microsoft.com/office/drawing/2014/main" id="{C777871F-A017-4A7C-83DE-5667606AC74D}"/>
                </a:ext>
              </a:extLst>
            </p:cNvPr>
            <p:cNvSpPr/>
            <p:nvPr/>
          </p:nvSpPr>
          <p:spPr>
            <a:xfrm flipV="1">
              <a:off x="4102377" y="3592223"/>
              <a:ext cx="1072631" cy="1080000"/>
            </a:xfrm>
            <a:custGeom>
              <a:avLst/>
              <a:gdLst>
                <a:gd name="connsiteX0" fmla="*/ 0 w 271118"/>
                <a:gd name="connsiteY0" fmla="*/ 961259 h 961259"/>
                <a:gd name="connsiteX1" fmla="*/ 135559 w 271118"/>
                <a:gd name="connsiteY1" fmla="*/ 961259 h 961259"/>
                <a:gd name="connsiteX2" fmla="*/ 135559 w 271118"/>
                <a:gd name="connsiteY2" fmla="*/ 0 h 961259"/>
                <a:gd name="connsiteX3" fmla="*/ 271118 w 271118"/>
                <a:gd name="connsiteY3" fmla="*/ 0 h 96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118" h="961259">
                  <a:moveTo>
                    <a:pt x="0" y="961259"/>
                  </a:moveTo>
                  <a:lnTo>
                    <a:pt x="135559" y="961259"/>
                  </a:lnTo>
                  <a:lnTo>
                    <a:pt x="135559" y="0"/>
                  </a:lnTo>
                  <a:lnTo>
                    <a:pt x="271118" y="0"/>
                  </a:lnTo>
                </a:path>
              </a:pathLst>
            </a:cu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3290" tIns="455661" rIns="123290" bIns="455660" numCol="1" spcCol="1270" anchor="ctr" anchorCtr="0">
              <a:noAutofit/>
            </a:bodyPr>
            <a:lstStyle/>
            <a:p>
              <a:pPr marL="0" lvl="0" indent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500" b="1" kern="1200"/>
            </a:p>
          </p:txBody>
        </p:sp>
        <p:sp>
          <p:nvSpPr>
            <p:cNvPr id="21" name="任意多边形: 形状 9">
              <a:extLst>
                <a:ext uri="{FF2B5EF4-FFF2-40B4-BE49-F238E27FC236}">
                  <a16:creationId xmlns:a16="http://schemas.microsoft.com/office/drawing/2014/main" id="{899DC2E1-8563-43F8-A3A6-F25B068CC762}"/>
                </a:ext>
              </a:extLst>
            </p:cNvPr>
            <p:cNvSpPr/>
            <p:nvPr/>
          </p:nvSpPr>
          <p:spPr>
            <a:xfrm>
              <a:off x="4102547" y="2512223"/>
              <a:ext cx="1072631" cy="1080000"/>
            </a:xfrm>
            <a:custGeom>
              <a:avLst/>
              <a:gdLst>
                <a:gd name="connsiteX0" fmla="*/ 0 w 271118"/>
                <a:gd name="connsiteY0" fmla="*/ 1602098 h 1602098"/>
                <a:gd name="connsiteX1" fmla="*/ 135559 w 271118"/>
                <a:gd name="connsiteY1" fmla="*/ 1602098 h 1602098"/>
                <a:gd name="connsiteX2" fmla="*/ 135559 w 271118"/>
                <a:gd name="connsiteY2" fmla="*/ 0 h 1602098"/>
                <a:gd name="connsiteX3" fmla="*/ 271118 w 271118"/>
                <a:gd name="connsiteY3" fmla="*/ 0 h 1602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118" h="1602098">
                  <a:moveTo>
                    <a:pt x="0" y="1602098"/>
                  </a:moveTo>
                  <a:lnTo>
                    <a:pt x="135559" y="1602098"/>
                  </a:lnTo>
                  <a:lnTo>
                    <a:pt x="135559" y="0"/>
                  </a:lnTo>
                  <a:lnTo>
                    <a:pt x="271118" y="0"/>
                  </a:lnTo>
                </a:path>
              </a:pathLst>
            </a:cu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7637" tIns="760427" rIns="107638" bIns="760428" numCol="1" spcCol="1270" anchor="ctr" anchorCtr="0">
              <a:noAutofit/>
            </a:bodyPr>
            <a:lstStyle/>
            <a:p>
              <a:pPr marL="0" lvl="0" indent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600" b="1" kern="1200"/>
            </a:p>
          </p:txBody>
        </p:sp>
        <p:sp>
          <p:nvSpPr>
            <p:cNvPr id="22" name="任意多边形: 形状 18">
              <a:extLst>
                <a:ext uri="{FF2B5EF4-FFF2-40B4-BE49-F238E27FC236}">
                  <a16:creationId xmlns:a16="http://schemas.microsoft.com/office/drawing/2014/main" id="{EAA0F50C-8B96-4C4D-8916-94512BA0A5CD}"/>
                </a:ext>
              </a:extLst>
            </p:cNvPr>
            <p:cNvSpPr/>
            <p:nvPr/>
          </p:nvSpPr>
          <p:spPr>
            <a:xfrm>
              <a:off x="5200656" y="2260223"/>
              <a:ext cx="3456384" cy="504000"/>
            </a:xfrm>
            <a:custGeom>
              <a:avLst/>
              <a:gdLst>
                <a:gd name="connsiteX0" fmla="*/ 0 w 3492519"/>
                <a:gd name="connsiteY0" fmla="*/ 0 h 537516"/>
                <a:gd name="connsiteX1" fmla="*/ 3492519 w 3492519"/>
                <a:gd name="connsiteY1" fmla="*/ 0 h 537516"/>
                <a:gd name="connsiteX2" fmla="*/ 3492519 w 3492519"/>
                <a:gd name="connsiteY2" fmla="*/ 537516 h 537516"/>
                <a:gd name="connsiteX3" fmla="*/ 0 w 3492519"/>
                <a:gd name="connsiteY3" fmla="*/ 537516 h 537516"/>
                <a:gd name="connsiteX4" fmla="*/ 0 w 3492519"/>
                <a:gd name="connsiteY4" fmla="*/ 0 h 53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2519" h="537516">
                  <a:moveTo>
                    <a:pt x="0" y="0"/>
                  </a:moveTo>
                  <a:lnTo>
                    <a:pt x="3492519" y="0"/>
                  </a:lnTo>
                  <a:lnTo>
                    <a:pt x="3492519" y="537516"/>
                  </a:lnTo>
                  <a:lnTo>
                    <a:pt x="0" y="53751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rgbClr val="0071B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b="1" dirty="0" smtClean="0">
                  <a:solidFill>
                    <a:schemeClr val="tx1"/>
                  </a:solidFill>
                </a:rPr>
                <a:t>基本的关系操作</a:t>
              </a:r>
              <a:endParaRPr lang="zh-CN" altLang="en-US" sz="20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38" name="任意多边形: 形状 19">
              <a:extLst>
                <a:ext uri="{FF2B5EF4-FFF2-40B4-BE49-F238E27FC236}">
                  <a16:creationId xmlns:a16="http://schemas.microsoft.com/office/drawing/2014/main" id="{D996A04C-6E6E-4438-B136-9F955F24970D}"/>
                </a:ext>
              </a:extLst>
            </p:cNvPr>
            <p:cNvSpPr/>
            <p:nvPr/>
          </p:nvSpPr>
          <p:spPr>
            <a:xfrm>
              <a:off x="5200243" y="4401135"/>
              <a:ext cx="3456384" cy="504000"/>
            </a:xfrm>
            <a:custGeom>
              <a:avLst/>
              <a:gdLst>
                <a:gd name="connsiteX0" fmla="*/ 0 w 3492519"/>
                <a:gd name="connsiteY0" fmla="*/ 0 h 537516"/>
                <a:gd name="connsiteX1" fmla="*/ 3492519 w 3492519"/>
                <a:gd name="connsiteY1" fmla="*/ 0 h 537516"/>
                <a:gd name="connsiteX2" fmla="*/ 3492519 w 3492519"/>
                <a:gd name="connsiteY2" fmla="*/ 537516 h 537516"/>
                <a:gd name="connsiteX3" fmla="*/ 0 w 3492519"/>
                <a:gd name="connsiteY3" fmla="*/ 537516 h 537516"/>
                <a:gd name="connsiteX4" fmla="*/ 0 w 3492519"/>
                <a:gd name="connsiteY4" fmla="*/ 0 h 53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2519" h="537516">
                  <a:moveTo>
                    <a:pt x="0" y="0"/>
                  </a:moveTo>
                  <a:lnTo>
                    <a:pt x="3492519" y="0"/>
                  </a:lnTo>
                  <a:lnTo>
                    <a:pt x="3492519" y="537516"/>
                  </a:lnTo>
                  <a:lnTo>
                    <a:pt x="0" y="53751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rgbClr val="0071B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000" b="1" kern="1200" dirty="0" smtClean="0">
                  <a:solidFill>
                    <a:schemeClr val="tx1"/>
                  </a:solidFill>
                </a:rPr>
                <a:t>关系数据语言的分类</a:t>
              </a:r>
              <a:endParaRPr lang="zh-CN" altLang="en-US" sz="2000" b="1" kern="1200" dirty="0">
                <a:solidFill>
                  <a:schemeClr val="tx1"/>
                </a:solidFill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3513649" y="1977393"/>
              <a:ext cx="570889" cy="3323815"/>
              <a:chOff x="4583832" y="1977393"/>
              <a:chExt cx="709730" cy="3323815"/>
            </a:xfrm>
          </p:grpSpPr>
          <p:sp>
            <p:nvSpPr>
              <p:cNvPr id="40" name="任意多边形: 形状 17">
                <a:extLst>
                  <a:ext uri="{FF2B5EF4-FFF2-40B4-BE49-F238E27FC236}">
                    <a16:creationId xmlns:a16="http://schemas.microsoft.com/office/drawing/2014/main" id="{4F2B87D4-D960-4F9C-8C0D-46581EA3EFA3}"/>
                  </a:ext>
                </a:extLst>
              </p:cNvPr>
              <p:cNvSpPr/>
              <p:nvPr/>
            </p:nvSpPr>
            <p:spPr>
              <a:xfrm>
                <a:off x="4583832" y="1977393"/>
                <a:ext cx="709730" cy="3323815"/>
              </a:xfrm>
              <a:custGeom>
                <a:avLst/>
                <a:gdLst>
                  <a:gd name="connsiteX0" fmla="*/ 0 w 2381395"/>
                  <a:gd name="connsiteY0" fmla="*/ 0 h 537516"/>
                  <a:gd name="connsiteX1" fmla="*/ 2381395 w 2381395"/>
                  <a:gd name="connsiteY1" fmla="*/ 0 h 537516"/>
                  <a:gd name="connsiteX2" fmla="*/ 2381395 w 2381395"/>
                  <a:gd name="connsiteY2" fmla="*/ 537516 h 537516"/>
                  <a:gd name="connsiteX3" fmla="*/ 0 w 2381395"/>
                  <a:gd name="connsiteY3" fmla="*/ 537516 h 537516"/>
                  <a:gd name="connsiteX4" fmla="*/ 0 w 2381395"/>
                  <a:gd name="connsiteY4" fmla="*/ 0 h 537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1395" h="537516">
                    <a:moveTo>
                      <a:pt x="0" y="0"/>
                    </a:moveTo>
                    <a:lnTo>
                      <a:pt x="2381395" y="0"/>
                    </a:lnTo>
                    <a:lnTo>
                      <a:pt x="2381395" y="537516"/>
                    </a:lnTo>
                    <a:lnTo>
                      <a:pt x="0" y="537516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>
                <a:solidFill>
                  <a:srgbClr val="0071C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spcFirstLastPara="0" vert="horz" wrap="square" lIns="12700" tIns="12700" rIns="12700" bIns="127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12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zh-CN" altLang="en-US" sz="2000" b="1" kern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4656578" y="2492896"/>
                <a:ext cx="432049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 smtClean="0">
                    <a:latin typeface="+mj-ea"/>
                    <a:ea typeface="+mj-ea"/>
                  </a:rPr>
                  <a:t>关</a:t>
                </a:r>
                <a:endParaRPr lang="en-US" altLang="zh-CN" sz="2000" b="1" dirty="0" smtClean="0">
                  <a:latin typeface="+mj-ea"/>
                  <a:ea typeface="+mj-ea"/>
                </a:endParaRPr>
              </a:p>
              <a:p>
                <a:endParaRPr lang="en-US" altLang="zh-CN" sz="2000" b="1" dirty="0">
                  <a:latin typeface="+mj-ea"/>
                  <a:ea typeface="+mj-ea"/>
                </a:endParaRPr>
              </a:p>
              <a:p>
                <a:r>
                  <a:rPr lang="zh-CN" altLang="en-US" sz="2000" b="1" dirty="0" smtClean="0">
                    <a:latin typeface="+mj-ea"/>
                    <a:ea typeface="+mj-ea"/>
                  </a:rPr>
                  <a:t>系</a:t>
                </a:r>
                <a:endParaRPr lang="en-US" altLang="zh-CN" sz="2000" b="1" dirty="0" smtClean="0">
                  <a:latin typeface="+mj-ea"/>
                  <a:ea typeface="+mj-ea"/>
                </a:endParaRPr>
              </a:p>
              <a:p>
                <a:endParaRPr lang="en-US" altLang="zh-CN" sz="2000" b="1" dirty="0">
                  <a:latin typeface="+mj-ea"/>
                  <a:ea typeface="+mj-ea"/>
                </a:endParaRPr>
              </a:p>
              <a:p>
                <a:r>
                  <a:rPr lang="zh-CN" altLang="en-US" sz="2000" b="1" dirty="0" smtClean="0">
                    <a:latin typeface="+mj-ea"/>
                    <a:ea typeface="+mj-ea"/>
                  </a:rPr>
                  <a:t>操</a:t>
                </a:r>
                <a:endParaRPr lang="en-US" altLang="zh-CN" sz="2000" b="1" dirty="0" smtClean="0">
                  <a:latin typeface="+mj-ea"/>
                  <a:ea typeface="+mj-ea"/>
                </a:endParaRPr>
              </a:p>
              <a:p>
                <a:endParaRPr lang="en-US" altLang="zh-CN" sz="2000" b="1" dirty="0">
                  <a:latin typeface="+mj-ea"/>
                  <a:ea typeface="+mj-ea"/>
                </a:endParaRPr>
              </a:p>
              <a:p>
                <a:r>
                  <a:rPr lang="zh-CN" altLang="en-US" sz="2000" b="1" dirty="0" smtClean="0">
                    <a:latin typeface="+mj-ea"/>
                    <a:ea typeface="+mj-ea"/>
                  </a:rPr>
                  <a:t>作</a:t>
                </a:r>
                <a:endParaRPr lang="zh-CN" altLang="en-US" sz="2000" b="1" baseline="0" dirty="0" smtClean="0">
                  <a:latin typeface="+mj-ea"/>
                  <a:ea typeface="+mj-ea"/>
                </a:endParaRPr>
              </a:p>
            </p:txBody>
          </p:sp>
        </p:grpSp>
      </p:grpSp>
      <p:pic>
        <p:nvPicPr>
          <p:cNvPr id="3" name="Voice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968896" y="341308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105435"/>
      </p:ext>
    </p:extLst>
  </p:cSld>
  <p:clrMapOvr>
    <a:masterClrMapping/>
  </p:clrMapOvr>
  <p:transition spd="slow" advTm="1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979876" y="260648"/>
            <a:ext cx="3132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§</a:t>
            </a:r>
            <a:r>
              <a:rPr lang="en-US" altLang="zh-CN" sz="3200" b="1" dirty="0">
                <a:latin typeface="Times New Roman" panose="02020603050405020304" pitchFamily="18" charset="0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知识点检测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02633" y="836712"/>
            <a:ext cx="9989911" cy="495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Times New Roman" panose="02020603050405020304" pitchFamily="18" charset="0"/>
              </a:rPr>
              <a:t>试述关系数据语言的特点和</a:t>
            </a:r>
            <a:r>
              <a:rPr lang="zh-CN" altLang="en-US" sz="2000" b="1" dirty="0" smtClean="0">
                <a:latin typeface="Times New Roman" panose="02020603050405020304" pitchFamily="18" charset="0"/>
              </a:rPr>
              <a:t>分类</a:t>
            </a:r>
            <a:r>
              <a:rPr lang="zh-CN" altLang="en-US" sz="2000" b="1" dirty="0">
                <a:latin typeface="Times New Roman" panose="02020603050405020304" pitchFamily="18" charset="0"/>
              </a:rPr>
              <a:t>。</a:t>
            </a:r>
            <a:endParaRPr lang="en-US" altLang="zh-CN" sz="2000" b="1" dirty="0">
              <a:solidFill>
                <a:srgbClr val="0071C1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1344" y="6237312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</a:rPr>
              <a:t>    答案  </a:t>
            </a:r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</a:rPr>
              <a:t>解析  </a:t>
            </a:r>
            <a:r>
              <a:rPr lang="en-US" altLang="zh-CN" b="1" dirty="0" smtClean="0">
                <a:solidFill>
                  <a:srgbClr val="0071C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b="1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</a:rPr>
              <a:t>下一题</a:t>
            </a: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</a:rPr>
              <a:t>        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536" y="6408712"/>
            <a:ext cx="404664" cy="40466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055440" y="6269250"/>
            <a:ext cx="649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</a:rPr>
              <a:t>解析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03636" y="1700808"/>
            <a:ext cx="9904932" cy="193899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+mj-ea"/>
              </a:rPr>
              <a:t>【</a:t>
            </a:r>
            <a:r>
              <a:rPr lang="zh-CN" altLang="en-US" sz="2000" b="1" dirty="0" smtClean="0">
                <a:solidFill>
                  <a:srgbClr val="0071C1"/>
                </a:solidFill>
                <a:latin typeface="Times New Roman" panose="02020603050405020304" pitchFamily="18" charset="0"/>
                <a:ea typeface="+mj-ea"/>
              </a:rPr>
              <a:t>解析</a:t>
            </a:r>
            <a:r>
              <a:rPr lang="en-US" altLang="zh-CN" sz="2000" b="1" dirty="0" smtClean="0">
                <a:solidFill>
                  <a:srgbClr val="333333"/>
                </a:solidFill>
                <a:latin typeface="Times New Roman" panose="02020603050405020304" pitchFamily="18" charset="0"/>
                <a:ea typeface="+mj-ea"/>
              </a:rPr>
              <a:t>】</a:t>
            </a:r>
            <a:r>
              <a:rPr lang="zh-CN" altLang="en-US" sz="2000" b="1" dirty="0">
                <a:solidFill>
                  <a:srgbClr val="333333"/>
                </a:solidFill>
                <a:latin typeface="Times New Roman" panose="02020603050405020304" pitchFamily="18" charset="0"/>
                <a:ea typeface="+mj-ea"/>
              </a:rPr>
              <a:t>关系数据语言可以分为三类：</a:t>
            </a:r>
          </a:p>
          <a:p>
            <a:r>
              <a:rPr lang="zh-CN" altLang="en-US" sz="2000" b="1" dirty="0">
                <a:solidFill>
                  <a:srgbClr val="333333"/>
                </a:solidFill>
                <a:latin typeface="Times New Roman" panose="02020603050405020304" pitchFamily="18" charset="0"/>
                <a:ea typeface="+mj-ea"/>
              </a:rPr>
              <a:t>关系代数语言。</a:t>
            </a:r>
          </a:p>
          <a:p>
            <a:r>
              <a:rPr lang="zh-CN" altLang="en-US" sz="2000" b="1" dirty="0">
                <a:solidFill>
                  <a:srgbClr val="333333"/>
                </a:solidFill>
                <a:latin typeface="Times New Roman" panose="02020603050405020304" pitchFamily="18" charset="0"/>
                <a:ea typeface="+mj-ea"/>
              </a:rPr>
              <a:t>关系演算语言：元组关系演算语言和域关系演算语言。</a:t>
            </a:r>
          </a:p>
          <a:p>
            <a:r>
              <a:rPr lang="en-US" altLang="zh-CN" sz="2000" b="1" dirty="0">
                <a:solidFill>
                  <a:srgbClr val="333333"/>
                </a:solidFill>
                <a:latin typeface="Times New Roman" panose="02020603050405020304" pitchFamily="18" charset="0"/>
                <a:ea typeface="+mj-ea"/>
              </a:rPr>
              <a:t>SQL</a:t>
            </a:r>
            <a:r>
              <a:rPr lang="zh-CN" altLang="en-US" sz="2000" b="1" dirty="0">
                <a:solidFill>
                  <a:srgbClr val="333333"/>
                </a:solidFill>
                <a:latin typeface="Times New Roman" panose="02020603050405020304" pitchFamily="18" charset="0"/>
                <a:ea typeface="+mj-ea"/>
              </a:rPr>
              <a:t>：具有关系代数和关系演算双重特点的语言。</a:t>
            </a:r>
          </a:p>
          <a:p>
            <a:r>
              <a:rPr lang="zh-CN" altLang="en-US" sz="2000" b="1" dirty="0">
                <a:solidFill>
                  <a:srgbClr val="333333"/>
                </a:solidFill>
                <a:latin typeface="Times New Roman" panose="02020603050405020304" pitchFamily="18" charset="0"/>
                <a:ea typeface="+mj-ea"/>
              </a:rPr>
              <a:t>这些关系数据语言的共同特点是，语言具有完备的表达能力，是非过程化的集合操作语言，功能强，能够嵌入高级语言中使用。</a:t>
            </a:r>
          </a:p>
        </p:txBody>
      </p:sp>
    </p:spTree>
    <p:extLst>
      <p:ext uri="{BB962C8B-B14F-4D97-AF65-F5344CB8AC3E}">
        <p14:creationId xmlns:p14="http://schemas.microsoft.com/office/powerpoint/2010/main" val="187408659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  <p:bldP spid="9" grpId="0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>
            <a:extLst>
              <a:ext uri="{FF2B5EF4-FFF2-40B4-BE49-F238E27FC236}">
                <a16:creationId xmlns:a16="http://schemas.microsoft.com/office/drawing/2014/main" id="{A375180A-9AB0-422C-82C3-1ACB04171484}"/>
              </a:ext>
            </a:extLst>
          </p:cNvPr>
          <p:cNvSpPr txBox="1"/>
          <p:nvPr/>
        </p:nvSpPr>
        <p:spPr>
          <a:xfrm>
            <a:off x="4977745" y="307505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谢谢观赏</a:t>
            </a:r>
          </a:p>
        </p:txBody>
      </p:sp>
    </p:spTree>
    <p:extLst>
      <p:ext uri="{BB962C8B-B14F-4D97-AF65-F5344CB8AC3E}">
        <p14:creationId xmlns:p14="http://schemas.microsoft.com/office/powerpoint/2010/main" val="170447561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数据库系统概论">
  <a:themeElements>
    <a:clrScheme name="数据库系统概论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数据库系统概论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sz="3200" baseline="0" dirty="0" smtClean="0">
            <a:solidFill>
              <a:srgbClr val="0071C1"/>
            </a:solidFill>
            <a:latin typeface="Times New Roman" panose="02020603050405020304" pitchFamily="18" charset="0"/>
            <a:ea typeface="华文行楷" panose="02010800040101010101" pitchFamily="2" charset="-122"/>
          </a:defRPr>
        </a:defPPr>
      </a:lstStyle>
    </a:txDef>
  </a:objectDefaults>
  <a:extraClrSchemeLst>
    <a:extraClrScheme>
      <a:clrScheme name="数据库系统概论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数据库系统概论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数据库系统概论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数据库系统概论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数据库系统概论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数据库系统概论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数据库系统概论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数据库系统概论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数据库系统概论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数据库系统概论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数据库系统概论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数据库系统概论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数据库系统概论">
  <a:themeElements>
    <a:clrScheme name="1_数据库系统概论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1_数据库系统概论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sz="2400" b="1" dirty="0" smtClean="0">
            <a:solidFill>
              <a:srgbClr val="0071C1"/>
            </a:solidFill>
            <a:latin typeface="Times New Roman" panose="02020603050405020304" pitchFamily="18" charset="0"/>
            <a:ea typeface="华文行楷" panose="02010800040101010101" pitchFamily="2" charset="-122"/>
          </a:defRPr>
        </a:defPPr>
      </a:lstStyle>
    </a:txDef>
  </a:objectDefaults>
  <a:extraClrSchemeLst>
    <a:extraClrScheme>
      <a:clrScheme name="1_数据库系统概论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数据库系统概论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数据库系统概论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数据库系统概论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数据库系统概论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数据库系统概论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数据库系统概论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数据库系统概论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数据库系统概论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数据库系统概论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数据库系统概论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数据库系统概论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2882</TotalTime>
  <Pages>0</Pages>
  <Words>407</Words>
  <Characters>0</Characters>
  <Application>Microsoft Office PowerPoint</Application>
  <DocSecurity>0</DocSecurity>
  <PresentationFormat>宽屏</PresentationFormat>
  <Lines>0</Lines>
  <Paragraphs>115</Paragraphs>
  <Slides>9</Slides>
  <Notes>1</Notes>
  <HiddenSlides>0</HiddenSlides>
  <MMClips>7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等线</vt:lpstr>
      <vt:lpstr>等线 Light</vt:lpstr>
      <vt:lpstr>华文行楷</vt:lpstr>
      <vt:lpstr>华文中宋</vt:lpstr>
      <vt:lpstr>宋体</vt:lpstr>
      <vt:lpstr>Arial</vt:lpstr>
      <vt:lpstr>Calibri</vt:lpstr>
      <vt:lpstr>Times New Roman</vt:lpstr>
      <vt:lpstr>Wingdings</vt:lpstr>
      <vt:lpstr>数据库系统概论</vt:lpstr>
      <vt:lpstr>1_数据库系统概论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subject/>
  <dc:creator>hp</dc:creator>
  <cp:keywords/>
  <dc:description/>
  <cp:lastModifiedBy>千里 快哉风</cp:lastModifiedBy>
  <cp:revision>375</cp:revision>
  <dcterms:created xsi:type="dcterms:W3CDTF">2014-10-22T07:43:12Z</dcterms:created>
  <dcterms:modified xsi:type="dcterms:W3CDTF">2018-09-24T06:55:49Z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2052-9.1.0.4855</vt:lpwstr>
  </property>
</Properties>
</file>